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2"/>
  </p:notesMasterIdLst>
  <p:sldIdLst>
    <p:sldId id="256" r:id="rId2"/>
    <p:sldId id="290" r:id="rId3"/>
    <p:sldId id="278" r:id="rId4"/>
    <p:sldId id="257" r:id="rId5"/>
    <p:sldId id="280" r:id="rId6"/>
    <p:sldId id="259" r:id="rId7"/>
    <p:sldId id="260" r:id="rId8"/>
    <p:sldId id="261" r:id="rId9"/>
    <p:sldId id="262" r:id="rId10"/>
    <p:sldId id="263" r:id="rId11"/>
    <p:sldId id="264" r:id="rId12"/>
    <p:sldId id="283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86" r:id="rId27"/>
    <p:sldId id="284" r:id="rId28"/>
    <p:sldId id="285" r:id="rId29"/>
    <p:sldId id="288" r:id="rId30"/>
    <p:sldId id="289" r:id="rId31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3" roundtripDataSignature="AMtx7mgOuKvQ7podcWrlRi2Yo0McniQ23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EBBD050-D5BB-4DFD-BA4E-6321888BA0A7}">
  <a:tblStyle styleId="{FEBBD050-D5BB-4DFD-BA4E-6321888BA0A7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9EFF7"/>
          </a:solidFill>
        </a:fill>
      </a:tcStyle>
    </a:wholeTbl>
    <a:band1H>
      <a:tcTxStyle/>
      <a:tcStyle>
        <a:tcBdr/>
        <a:fill>
          <a:solidFill>
            <a:srgbClr val="D0DEEF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0DEEF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696" autoAdjust="0"/>
  </p:normalViewPr>
  <p:slideViewPr>
    <p:cSldViewPr snapToGrid="0">
      <p:cViewPr varScale="1">
        <p:scale>
          <a:sx n="93" d="100"/>
          <a:sy n="93" d="100"/>
        </p:scale>
        <p:origin x="274" y="72"/>
      </p:cViewPr>
      <p:guideLst/>
    </p:cSldViewPr>
  </p:slideViewPr>
  <p:notesTextViewPr>
    <p:cViewPr>
      <p:scale>
        <a:sx n="1" d="1"/>
        <a:sy n="1" d="1"/>
      </p:scale>
      <p:origin x="0" y="-144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4082129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voronou@gmail.com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rtecho.gr/.../se-proto-prosopo-sto-deytero.../" TargetMode="External"/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upload.wikimedia.org/wikipedia/commons/1/13/Middle_east.jpg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moufflon.com.cy/product/%CF%84%CE%BF-%CE%BD%CE%B7%CF%83%CE%AF-%CF%80%CE%BF%CF%85-%CF%8C%CE%BB%CE%BF%CE%B9-%CE%AE%CE%B8%CE%B5%CE%BB%CE%B1%CE%BD-%CE%B5%CE%B9%CE%BA%CE%BF%CE%BD%CE%BF%CE%B3%CF%81%CE%B1%CF%86%CE%B7%CE%BC%CE%AD/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l-GR" dirty="0" smtClean="0"/>
              <a:t>Όλα</a:t>
            </a:r>
            <a:r>
              <a:rPr lang="el-GR" baseline="0" dirty="0" smtClean="0"/>
              <a:t> προσαρμόζονται και για μαθητές μικρότερων ηλικιών. Μπορείτε να σβήσετε τις οδηγίες προς τον εκπαιδευτικό που αναγράφονται με πλάγια γράμματα και να χρησιμοποιήστε τις διαφάνειες στην τάξη.</a:t>
            </a:r>
            <a:r>
              <a:rPr lang="en-US" baseline="0" dirty="0" smtClean="0"/>
              <a:t> </a:t>
            </a:r>
            <a:r>
              <a:rPr lang="en-US" dirty="0" smtClean="0">
                <a:solidFill>
                  <a:schemeClr val="dk1"/>
                </a:solidFill>
              </a:rPr>
              <a:t>(</a:t>
            </a:r>
            <a:r>
              <a:rPr lang="en-US" dirty="0" smtClean="0">
                <a:solidFill>
                  <a:schemeClr val="dk1"/>
                </a:solidFill>
                <a:hlinkClick r:id="rId3"/>
              </a:rPr>
              <a:t>svoronou@gmail.com</a:t>
            </a:r>
            <a:r>
              <a:rPr lang="en-US" dirty="0" smtClean="0">
                <a:solidFill>
                  <a:schemeClr val="dk1"/>
                </a:solidFill>
              </a:rPr>
              <a:t>) </a:t>
            </a:r>
            <a:endParaRPr lang="el-GR" dirty="0" smtClean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344494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 smtClean="0"/>
              <a:t>T</a:t>
            </a:r>
            <a:r>
              <a:rPr lang="el-GR" dirty="0" smtClean="0"/>
              <a:t>α</a:t>
            </a:r>
            <a:r>
              <a:rPr lang="el-GR" baseline="0" dirty="0" smtClean="0"/>
              <a:t> παιδιά μπορούν να ερμηνεύσουν ελεύθερα τις εικόνες και την ερώτηση. Η αντίστιξη του αιχμάλωτου από τη γεωγραφία και γεωπολιτική ανθρώπου με τα ελεύθερα πουλιά μπορεί να παραπέμψει στην έννοια της ελευθερίας μιας κοινωνίας να επιλέξει την ταυτότητα και το καθεστώς της.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221391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dirty="0"/>
              <a:t>Η διαχρονική σημασία του </a:t>
            </a:r>
            <a:r>
              <a:rPr lang="el-GR" dirty="0" smtClean="0"/>
              <a:t>χαλκού.</a:t>
            </a:r>
            <a:r>
              <a:rPr lang="el-GR" baseline="0" dirty="0" smtClean="0"/>
              <a:t> Πρώτα κεφάλαια του βιβλίου.</a:t>
            </a:r>
            <a:endParaRPr dirty="0"/>
          </a:p>
        </p:txBody>
      </p:sp>
      <p:sp>
        <p:nvSpPr>
          <p:cNvPr id="137" name="Google Shape;13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475176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dirty="0"/>
              <a:t>Αναφορά στη </a:t>
            </a:r>
            <a:r>
              <a:rPr lang="el-GR" dirty="0" err="1"/>
              <a:t>Σκουριώτισσα</a:t>
            </a:r>
            <a:r>
              <a:rPr lang="el-GR" dirty="0"/>
              <a:t>. Σχολιασμός του ονόματος της τοποθεσίας.</a:t>
            </a:r>
            <a:br>
              <a:rPr lang="el-GR" dirty="0"/>
            </a:br>
            <a:r>
              <a:rPr lang="el-GR" dirty="0"/>
              <a:t>Οι Φοίνικες</a:t>
            </a:r>
            <a:r>
              <a:rPr lang="el-GR" dirty="0" smtClean="0"/>
              <a:t>/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l-GR" dirty="0" smtClean="0"/>
              <a:t>Πηγή</a:t>
            </a:r>
            <a:r>
              <a:rPr lang="el-GR" baseline="0" dirty="0" smtClean="0"/>
              <a:t> εικόνας: </a:t>
            </a:r>
            <a:r>
              <a:rPr lang="en-US" baseline="0" dirty="0" smtClean="0"/>
              <a:t>https://www.cambridge.org/core/journals/antiquity/article/reconstructing-an-ancient-mining-landscape-a-multidisciplinary-approach-to-copper-mining-at-skouriotissa-cyprus/8A58F37422ACADDFF3B126E8D4C851DE</a:t>
            </a:r>
            <a:endParaRPr dirty="0"/>
          </a:p>
        </p:txBody>
      </p:sp>
      <p:sp>
        <p:nvSpPr>
          <p:cNvPr id="145" name="Google Shape;14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192667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/>
              <a:t>Σύμφωνα με μία εκδοχή της ετυμολογίας του ονόματος του νησιού..</a:t>
            </a:r>
            <a:endParaRPr/>
          </a:p>
        </p:txBody>
      </p:sp>
      <p:sp>
        <p:nvSpPr>
          <p:cNvPr id="151" name="Google Shape;15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632921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dirty="0" smtClean="0"/>
              <a:t>Τα </a:t>
            </a:r>
            <a:r>
              <a:rPr lang="el-GR" dirty="0"/>
              <a:t>πρώτα νομίσματα από </a:t>
            </a:r>
            <a:r>
              <a:rPr lang="el-GR" dirty="0" smtClean="0"/>
              <a:t>χαλκό.</a:t>
            </a:r>
            <a:r>
              <a:rPr lang="el-GR" baseline="0" dirty="0" smtClean="0"/>
              <a:t> Ιστορία των χρημάτων. Πιθανή </a:t>
            </a:r>
            <a:r>
              <a:rPr lang="el-GR" baseline="0" dirty="0" err="1" smtClean="0"/>
              <a:t>συνάνγνωση</a:t>
            </a:r>
            <a:r>
              <a:rPr lang="el-GR" baseline="0" dirty="0" smtClean="0"/>
              <a:t> με το βιβλίο της </a:t>
            </a:r>
            <a:r>
              <a:rPr lang="el-GR" baseline="0" dirty="0" err="1" smtClean="0"/>
              <a:t>Μ.Ντεκάστρο</a:t>
            </a:r>
            <a:r>
              <a:rPr lang="el-GR" baseline="0" dirty="0" smtClean="0"/>
              <a:t> «Τι είναι τα χρήματα;», Μεταίχμιο.</a:t>
            </a:r>
            <a:endParaRPr dirty="0"/>
          </a:p>
        </p:txBody>
      </p:sp>
      <p:sp>
        <p:nvSpPr>
          <p:cNvPr id="158" name="Google Shape;15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635591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440724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/>
              <a:t>Εξόρυξη και επεξεργασία του χαλκού. Σε ποιο στάδιο θα θέλατε να δουλεύετε; Σχολιασμός της σκληρής δουλειάς που απαιτούν τα πρώτα στάδια.</a:t>
            </a:r>
            <a:endParaRPr/>
          </a:p>
        </p:txBody>
      </p:sp>
      <p:sp>
        <p:nvSpPr>
          <p:cNvPr id="172" name="Google Shape;17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87359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/>
              <a:t>Το ταλέντο είναι το τάλαντό μας, αυτό από το οποίο μπορούμε να ζήσουμε.</a:t>
            </a:r>
            <a:endParaRPr/>
          </a:p>
        </p:txBody>
      </p:sp>
      <p:sp>
        <p:nvSpPr>
          <p:cNvPr id="180" name="Google Shape;18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872538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/>
              <a:t>Αναφορά στους υδρογονάνθρακες και στη γεωπολιτική τους σημασία.</a:t>
            </a:r>
            <a:endParaRPr/>
          </a:p>
        </p:txBody>
      </p:sp>
      <p:sp>
        <p:nvSpPr>
          <p:cNvPr id="188" name="Google Shape;18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88260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dirty="0" smtClean="0"/>
              <a:t>Είναι</a:t>
            </a:r>
            <a:r>
              <a:rPr lang="el-GR" baseline="0" dirty="0" smtClean="0"/>
              <a:t> άραγε θέμα </a:t>
            </a:r>
            <a:r>
              <a:rPr lang="el-GR" baseline="0" dirty="0" err="1" smtClean="0"/>
              <a:t>γεωστρατηγικής</a:t>
            </a:r>
            <a:r>
              <a:rPr lang="el-GR" baseline="0" dirty="0" smtClean="0"/>
              <a:t> σημασίας; Κατοχής του ορυκτού πλούτου; Θέμα ταυτότητας; Όλα αυτά; Μπορεί να είναι αλλιώς; </a:t>
            </a:r>
            <a:endParaRPr dirty="0"/>
          </a:p>
        </p:txBody>
      </p:sp>
      <p:sp>
        <p:nvSpPr>
          <p:cNvPr id="195" name="Google Shape;19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651036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dirty="0" smtClean="0"/>
              <a:t>Σχολιάζουμε</a:t>
            </a:r>
            <a:r>
              <a:rPr lang="el-GR" baseline="0" dirty="0" smtClean="0"/>
              <a:t> αν κυριαρχεί το τραύμα, η εισβολή, η προσφυγιά, αν υπάρχουν και άλλες αναδυόμενες ιστορίες, το πριν, το μετά, το βίωμα</a:t>
            </a:r>
            <a:endParaRPr dirty="0"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543572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590728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dirty="0" smtClean="0"/>
              <a:t>Στο βιβλίο εισάγεται η έννοια των</a:t>
            </a:r>
            <a:r>
              <a:rPr lang="el-GR" baseline="0" dirty="0" smtClean="0"/>
              <a:t> διεθνών οργανισμών, του ΟΗΕ, των διεθνών κανόνων μετά τον Α’ ΠΠ κλπ.</a:t>
            </a:r>
            <a:endParaRPr dirty="0"/>
          </a:p>
        </p:txBody>
      </p:sp>
      <p:sp>
        <p:nvSpPr>
          <p:cNvPr id="206" name="Google Shape;20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1908669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749994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dirty="0" smtClean="0"/>
              <a:t>Ενθαρρύνεται η σκέψη έξω από το</a:t>
            </a:r>
            <a:r>
              <a:rPr lang="el-GR" baseline="0" dirty="0" smtClean="0"/>
              <a:t> κουτί. Η φαντασία μπορεί να πλάσει τον δικό της κόσμο.</a:t>
            </a:r>
            <a:endParaRPr dirty="0"/>
          </a:p>
        </p:txBody>
      </p:sp>
      <p:sp>
        <p:nvSpPr>
          <p:cNvPr id="218" name="Google Shape;21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818848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l-GR" sz="8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Βασική έννοια που διατρέχει το βιβλίο: η θέληση των λαών να ορίσουν την τύχη τους </a:t>
            </a:r>
            <a:r>
              <a:rPr lang="en-US" sz="8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vs</a:t>
            </a:r>
            <a:r>
              <a:rPr lang="el-GR" sz="8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της επιβολής των ισχυρών.</a:t>
            </a:r>
            <a:br>
              <a:rPr lang="el-GR" sz="8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l-GR" sz="8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l-GR" sz="8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l-GR" sz="8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Ποιοι χαίρονται όταν η κοινωνία ενός τόπου διχάζεται και στρέφεται με μίσος η μία πλευρά εναντίον της άλλης;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8406612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 </a:t>
            </a:r>
            <a:r>
              <a:rPr lang="el-GR" dirty="0" smtClean="0"/>
              <a:t>κυριολεκτική</a:t>
            </a:r>
            <a:r>
              <a:rPr lang="el-GR" baseline="0" dirty="0" smtClean="0"/>
              <a:t> μνήμη, λέει, είναι μελαγχολική και μνησίκακη. Η παραδειγματική μνήμη οδηγεί σε επιτυχημένο </a:t>
            </a:r>
            <a:r>
              <a:rPr lang="el-GR" b="1" baseline="0" dirty="0" smtClean="0"/>
              <a:t>πένθος</a:t>
            </a:r>
            <a:r>
              <a:rPr lang="el-GR" baseline="0" dirty="0" smtClean="0"/>
              <a:t> και ανοίγει τον δρόμο στην «</a:t>
            </a:r>
            <a:r>
              <a:rPr lang="el-GR" baseline="0" dirty="0" err="1" smtClean="0"/>
              <a:t>αλληλοπεριχώρηση</a:t>
            </a:r>
            <a:r>
              <a:rPr lang="el-GR" baseline="0" dirty="0" smtClean="0"/>
              <a:t>».</a:t>
            </a:r>
            <a:br>
              <a:rPr lang="el-GR" baseline="0" dirty="0" smtClean="0"/>
            </a:br>
            <a:r>
              <a:rPr lang="el-GR" baseline="0" dirty="0" smtClean="0"/>
              <a:t>Αλλά ας αφήσουμε τους μαθητές να δώσουν την έννοια στην κάθε μνήμη.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7525948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1" i="0" u="sng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A</a:t>
            </a:r>
            <a:r>
              <a:rPr lang="el-GR" sz="1100" b="1" i="0" u="sng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κούστε</a:t>
            </a:r>
            <a:r>
              <a:rPr lang="el-GR" sz="1100" b="1" i="0" u="sng" strike="noStrike" cap="none" baseline="0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 </a:t>
            </a:r>
          </a:p>
          <a:p>
            <a:r>
              <a:rPr lang="en-US" sz="1100" b="1" i="0" u="sng" strike="noStrike" cap="none" baseline="0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https://www.facebook.com/livemediagr/videos/918170773180368</a:t>
            </a:r>
            <a:r>
              <a:rPr lang="el-GR" sz="1100" b="1" i="0" u="sng" strike="noStrike" cap="none" baseline="0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/>
            </a:r>
            <a:br>
              <a:rPr lang="el-GR" sz="1100" b="1" i="0" u="sng" strike="noStrike" cap="none" baseline="0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</a:br>
            <a:r>
              <a:rPr lang="en-US" sz="1100" b="1" i="0" u="sng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https://www.ertecho.gr/.../se-proto-</a:t>
            </a:r>
            <a:r>
              <a:rPr lang="en-US" sz="1100" b="1" i="0" u="sng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prosopo</a:t>
            </a:r>
            <a:r>
              <a:rPr lang="en-US" sz="1100" b="1" i="0" u="sng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-</a:t>
            </a:r>
            <a:r>
              <a:rPr lang="en-US" sz="1100" b="1" i="0" u="sng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sto-deytero</a:t>
            </a:r>
            <a:r>
              <a:rPr lang="en-US" sz="1100" b="1" i="0" u="sng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.../</a:t>
            </a:r>
            <a:r>
              <a:rPr lang="en-US" sz="1100" b="1" i="0" u="sng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endParaRPr lang="en-US" sz="1100" b="1" i="0" u="sng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288528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dirty="0" smtClean="0"/>
              <a:t>Στο βιβλίο η ιδέα της</a:t>
            </a:r>
            <a:r>
              <a:rPr lang="el-GR" baseline="0" dirty="0" smtClean="0"/>
              <a:t> διπλωμένης παλάμης με τον δείκτη προτεταμένο προς την Ανατολή διαπερνά ως μοτίβο την αφήγηση. Οι επίδοξοι κυρίαρχοι του νησιού στρέφουν τον δείκτη να δείχνει προς τη δική τους έδρα</a:t>
            </a:r>
            <a:endParaRPr dirty="0"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481531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dirty="0" smtClean="0"/>
              <a:t>Η μετάβαση από την εικόνα ενός</a:t>
            </a:r>
            <a:r>
              <a:rPr lang="el-GR" baseline="0" dirty="0" smtClean="0"/>
              <a:t> νησιού –πρωταγωνιστή μόνου στη σκηνή στην εικόνα ενός συμπρωταγωνιστή σε μια ευρύτερη σκηνή του κόσμου</a:t>
            </a:r>
            <a:endParaRPr dirty="0"/>
          </a:p>
        </p:txBody>
      </p:sp>
      <p:sp>
        <p:nvSpPr>
          <p:cNvPr id="100" name="Google Shape;10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688817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0b244cd683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0b244cd683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u="sng">
                <a:solidFill>
                  <a:schemeClr val="hlink"/>
                </a:solidFill>
                <a:hlinkClick r:id="rId3"/>
              </a:rPr>
              <a:t>https://upload.wikimedia.org/wikipedia/commons/1/13/Middle_east.jpg</a:t>
            </a:r>
            <a:r>
              <a:rPr lang="el-GR"/>
              <a:t> 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8540944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dirty="0" smtClean="0"/>
              <a:t>Η ιδέα που διατρέχει το βιβλίο και μπορεί</a:t>
            </a:r>
            <a:r>
              <a:rPr lang="el-GR" baseline="0" dirty="0" smtClean="0"/>
              <a:t> να τεθεί εδώ: είμαστε «αιχμάλωτοι της γεωγραφίας»; Ένα νησί ανήκει στην ηπειρωτική δύναμη που είναι πιο κοντά του; Μπορεί να σταθεί μόνο του; Υπάρχουν νησιά που είναι ανεξάρτητα κράτη; Υπάρχουν νησιά απομακρυσμένα που ανήκαν σε απομακρυσμένα από εκείνα κράτη; Είναι η μοίρα ενός νησιού να ανήκει σε ηπειρωτική δύναμη;</a:t>
            </a:r>
            <a:endParaRPr dirty="0"/>
          </a:p>
        </p:txBody>
      </p:sp>
      <p:sp>
        <p:nvSpPr>
          <p:cNvPr id="110" name="Google Shape;11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547834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dirty="0" smtClean="0"/>
              <a:t>Σχολιάζουμε τη νέα αυτή εικόνα του χάρτη. Τρεις ήπειροι. Η Ελλάδα</a:t>
            </a:r>
            <a:r>
              <a:rPr lang="el-GR" baseline="0" dirty="0" smtClean="0"/>
              <a:t> φαίνεται σε πρώτο πλάνο. Έχουν σημασία οι χάρτες. Τι επιλέγεις να απεικονίσεις, να εντάξεις στο πλάνο. Εδώ η Κύπρος μοιάζει με προέκταση της Κρήτης. </a:t>
            </a:r>
            <a:r>
              <a:rPr lang="el-GR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Το κυπριακό τόξο αποτελεί ουσιαστικά το τεκτονικό όριο μεταξύ των δύο πλακών, Αφρικανικής και </a:t>
            </a:r>
            <a:r>
              <a:rPr lang="el-GR" sz="11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Ευρασιατικής</a:t>
            </a:r>
            <a:r>
              <a:rPr lang="el-GR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Ζώντας στα όρια.</a:t>
            </a:r>
            <a:endParaRPr dirty="0"/>
          </a:p>
        </p:txBody>
      </p:sp>
      <p:sp>
        <p:nvSpPr>
          <p:cNvPr id="116" name="Google Shape;11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69107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/>
              <a:t>Τίτλος-αναφορά στο βιβλίο της Μαρίνας Χριστοφίδη: </a:t>
            </a:r>
            <a:r>
              <a:rPr lang="el-GR" u="sng">
                <a:solidFill>
                  <a:schemeClr val="hlink"/>
                </a:solidFill>
                <a:hlinkClick r:id="rId3"/>
              </a:rPr>
              <a:t>https://moufflon.com.cy/product/%CF%84%CE%BF-%CE%BD%CE%B7%CF%83%CE%AF-%CF%80%CE%BF%CF%85-%CF%8C%CE%BB%CE%BF%CE%B9-%CE%AE%CE%B8%CE%B5%CE%BB%CE%B1%CE%BD-%CE%B5%CE%B9%CE%BA%CE%BF%CE%BD%CE%BF%CE%B3%CF%81%CE%B1%CF%86%CE%B7%CE%BC%CE%AD/</a:t>
            </a:r>
            <a:r>
              <a:rPr lang="el-GR"/>
              <a:t> </a:t>
            </a:r>
            <a:endParaRPr/>
          </a:p>
        </p:txBody>
      </p:sp>
      <p:sp>
        <p:nvSpPr>
          <p:cNvPr id="123" name="Google Shape;12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48615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dirty="0"/>
              <a:t>Ποια είναι τα συν και ποια τα πλην της γεωγραφικής της θέσης; Ποιες ηπείρους “γεφυρώνει</a:t>
            </a:r>
            <a:r>
              <a:rPr lang="el-GR" dirty="0" smtClean="0"/>
              <a:t>”</a:t>
            </a:r>
            <a:r>
              <a:rPr lang="el-GR" baseline="0" dirty="0" smtClean="0"/>
              <a:t> ή χωρίζει; Η έννοια του </a:t>
            </a:r>
            <a:r>
              <a:rPr lang="en-US" baseline="0" dirty="0" smtClean="0"/>
              <a:t>“stepping stone”</a:t>
            </a:r>
            <a:r>
              <a:rPr lang="el-GR" baseline="0" dirty="0" smtClean="0"/>
              <a:t> που διατρέχει το βιβλίο και την Ιστορία της Κύπρου. Όπως και μεταναστευτικά πουλιά αναζητούν </a:t>
            </a:r>
            <a:r>
              <a:rPr lang="el-GR" baseline="0" dirty="0" err="1" smtClean="0"/>
              <a:t>υγρότοπους</a:t>
            </a:r>
            <a:r>
              <a:rPr lang="el-GR" baseline="0" dirty="0" smtClean="0"/>
              <a:t> ως πανδοχεία ξεκούρασης στο ταξίδι τους, για να φτάσουν στον στόχο τους, έτσι και η Κύπρος αποτέλεσε </a:t>
            </a:r>
            <a:r>
              <a:rPr lang="en-US" baseline="0" dirty="0" smtClean="0"/>
              <a:t>stepping stone </a:t>
            </a:r>
            <a:r>
              <a:rPr lang="el-GR" baseline="0" dirty="0" smtClean="0"/>
              <a:t>για την εξάπλωση κρατών και αυτοκρατοριών.</a:t>
            </a:r>
            <a:r>
              <a:rPr lang="en-US" baseline="0" dirty="0" smtClean="0"/>
              <a:t> </a:t>
            </a:r>
            <a:br>
              <a:rPr lang="en-US" baseline="0" dirty="0" smtClean="0"/>
            </a:br>
            <a:r>
              <a:rPr lang="en-US" baseline="0" dirty="0" smtClean="0"/>
              <a:t>Photo https://biodiversitycyprus.blogspot.com/2015/07/common-teal-anas-crecca-linnaeus1758.html </a:t>
            </a:r>
            <a:endParaRPr dirty="0"/>
          </a:p>
        </p:txBody>
      </p:sp>
      <p:sp>
        <p:nvSpPr>
          <p:cNvPr id="129" name="Google Shape;12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1519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Διαφάνεια τίτλου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Τίτλος και Κατακόρυφο κείμενο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Κατακόρυφος τίτλος και Κείμενο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Τίτλος και περιεχόμενο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Κεφαλίδα ενότητας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Δύο περιεχόμενα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Σύγκριση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Μόνο τίτλος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Κενή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Περιεχόμενο με λεζάντα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Εικόνα με λεζάντα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g"/><Relationship Id="rId4" Type="http://schemas.openxmlformats.org/officeDocument/2006/relationships/image" Target="../media/image1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hyperlink" Target="https://mousagd.schools.ac.cy/index.php/el/ekp-programmata-lef-talanto" TargetMode="Externa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s://kalendis.gr/product/12-mitho-istories-gia-tin-kipro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l-GR"/>
              <a:t>Ένα νησί</a:t>
            </a:r>
            <a:endParaRPr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07423" y="1492024"/>
            <a:ext cx="3095625" cy="447675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"/>
          <p:cNvSpPr txBox="1"/>
          <p:nvPr/>
        </p:nvSpPr>
        <p:spPr>
          <a:xfrm>
            <a:off x="1658849" y="328863"/>
            <a:ext cx="8723400" cy="158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dk1"/>
                </a:solidFill>
              </a:rPr>
              <a:t>I</a:t>
            </a:r>
            <a:r>
              <a:rPr lang="el-GR" sz="2400" dirty="0" err="1" smtClean="0">
                <a:solidFill>
                  <a:schemeClr val="dk1"/>
                </a:solidFill>
              </a:rPr>
              <a:t>δέες</a:t>
            </a:r>
            <a:r>
              <a:rPr lang="el-GR" sz="2400" dirty="0">
                <a:solidFill>
                  <a:schemeClr val="dk1"/>
                </a:solidFill>
              </a:rPr>
              <a:t> </a:t>
            </a:r>
            <a:r>
              <a:rPr lang="el-GR" sz="2400" dirty="0" smtClean="0">
                <a:solidFill>
                  <a:schemeClr val="dk1"/>
                </a:solidFill>
              </a:rPr>
              <a:t>για </a:t>
            </a:r>
            <a:r>
              <a:rPr lang="el-GR" sz="2400" dirty="0">
                <a:solidFill>
                  <a:schemeClr val="dk1"/>
                </a:solidFill>
              </a:rPr>
              <a:t>πλαισίωση του βιβλίου με δραστηριότητες </a:t>
            </a:r>
            <a:r>
              <a:rPr lang="el-GR" sz="2400" dirty="0" smtClean="0">
                <a:solidFill>
                  <a:schemeClr val="dk1"/>
                </a:solidFill>
              </a:rPr>
              <a:t>πριν, κατά τη διάρκεια και μετά την ανάγνωση του βιβλίου</a:t>
            </a:r>
          </a:p>
        </p:txBody>
      </p:sp>
      <p:sp>
        <p:nvSpPr>
          <p:cNvPr id="2" name="Ορθογώνιο 1"/>
          <p:cNvSpPr/>
          <p:nvPr/>
        </p:nvSpPr>
        <p:spPr>
          <a:xfrm>
            <a:off x="2972549" y="6179659"/>
            <a:ext cx="6096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el-GR" dirty="0">
                <a:solidFill>
                  <a:schemeClr val="dk1"/>
                </a:solidFill>
              </a:rPr>
              <a:t>Για εκπαιδευτικούς και μαθητές 9+</a:t>
            </a:r>
            <a:br>
              <a:rPr lang="el-GR" dirty="0">
                <a:solidFill>
                  <a:schemeClr val="dk1"/>
                </a:solidFill>
              </a:rPr>
            </a:br>
            <a:r>
              <a:rPr lang="el-GR" dirty="0" err="1" smtClean="0">
                <a:solidFill>
                  <a:schemeClr val="dk1"/>
                </a:solidFill>
              </a:rPr>
              <a:t>Ε.Σβορώνου</a:t>
            </a:r>
            <a:r>
              <a:rPr lang="el-GR" dirty="0" smtClean="0">
                <a:solidFill>
                  <a:schemeClr val="dk1"/>
                </a:solidFill>
              </a:rPr>
              <a:t/>
            </a:r>
            <a:br>
              <a:rPr lang="el-GR" dirty="0" smtClean="0">
                <a:solidFill>
                  <a:schemeClr val="dk1"/>
                </a:solidFill>
              </a:rPr>
            </a:br>
            <a:endParaRPr lang="el-GR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l-GR">
                <a:latin typeface="Arial"/>
                <a:ea typeface="Arial"/>
                <a:cs typeface="Arial"/>
                <a:sym typeface="Arial"/>
              </a:rPr>
              <a:t>«Το νησί που όλοι ήθελαν»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None/>
            </a:pPr>
            <a:r>
              <a:rPr lang="el-GR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r>
              <a:rPr lang="el-GR" sz="320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l-GR">
                <a:latin typeface="Arial"/>
                <a:ea typeface="Arial"/>
                <a:cs typeface="Arial"/>
                <a:sym typeface="Arial"/>
              </a:rPr>
              <a:t>Γιατί φαντάζεστε ότι το ήθελαν όλοι;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3600"/>
              <a:buNone/>
            </a:pPr>
            <a:r>
              <a:rPr lang="el-GR" sz="3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r>
              <a:rPr lang="el-GR">
                <a:latin typeface="Arial"/>
                <a:ea typeface="Arial"/>
                <a:cs typeface="Arial"/>
                <a:sym typeface="Arial"/>
              </a:rPr>
              <a:t> Ποια φαντάζεστε ότι είναι τα πλεονεκτήματα της γεωγραφικής θέσης της Κύπρου; Τα δώρα που έκανε η φύση στην Κύπρο δηλαδή.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3200"/>
              <a:buNone/>
            </a:pPr>
            <a:r>
              <a:rPr lang="el-GR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l-GR" sz="320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l-GR">
                <a:latin typeface="Arial"/>
                <a:ea typeface="Arial"/>
                <a:cs typeface="Arial"/>
                <a:sym typeface="Arial"/>
              </a:rPr>
              <a:t>Σε τι μπελάδες μπορεί να έβαλε την Κύπρο η γεωγραφική της θέση;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2223407" cy="1169551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Γεωγραφία</a:t>
            </a:r>
            <a:br>
              <a:rPr lang="el-GR" dirty="0" smtClean="0"/>
            </a:br>
            <a:r>
              <a:rPr lang="el-GR" dirty="0" smtClean="0"/>
              <a:t>Γεωλογία</a:t>
            </a:r>
          </a:p>
          <a:p>
            <a:r>
              <a:rPr lang="el-GR" dirty="0" err="1" smtClean="0"/>
              <a:t>Γεωστρατηγική</a:t>
            </a:r>
            <a:endParaRPr lang="el-GR" dirty="0" smtClean="0"/>
          </a:p>
          <a:p>
            <a:r>
              <a:rPr lang="el-GR" dirty="0" smtClean="0"/>
              <a:t>Γεωπολιτική με απλές ερωτήσεις</a:t>
            </a:r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8" descr="Η Κύπρος στην ανατολική Μεσόγειο - Μουσείο Κυκλαδικής Τέχνης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04106" y="1690688"/>
            <a:ext cx="6275419" cy="4351338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8"/>
          <p:cNvSpPr/>
          <p:nvPr/>
        </p:nvSpPr>
        <p:spPr>
          <a:xfrm>
            <a:off x="4562421" y="3488416"/>
            <a:ext cx="978408" cy="97840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500" y="60000"/>
                </a:moveTo>
                <a:lnTo>
                  <a:pt x="7500" y="60000"/>
                </a:lnTo>
                <a:cubicBezTo>
                  <a:pt x="7500" y="33869"/>
                  <a:pt x="26717" y="11716"/>
                  <a:pt x="52586" y="8026"/>
                </a:cubicBezTo>
                <a:cubicBezTo>
                  <a:pt x="78455" y="4336"/>
                  <a:pt x="103100" y="20232"/>
                  <a:pt x="110406" y="45321"/>
                </a:cubicBezTo>
                <a:lnTo>
                  <a:pt x="117538" y="45321"/>
                </a:lnTo>
                <a:lnTo>
                  <a:pt x="105000" y="60000"/>
                </a:lnTo>
                <a:lnTo>
                  <a:pt x="87538" y="45321"/>
                </a:lnTo>
                <a:lnTo>
                  <a:pt x="94508" y="45321"/>
                </a:lnTo>
                <a:lnTo>
                  <a:pt x="94508" y="45321"/>
                </a:lnTo>
                <a:cubicBezTo>
                  <a:pt x="87531" y="28920"/>
                  <a:pt x="69974" y="19696"/>
                  <a:pt x="52509" y="23256"/>
                </a:cubicBezTo>
                <a:cubicBezTo>
                  <a:pt x="35045" y="26816"/>
                  <a:pt x="22500" y="42177"/>
                  <a:pt x="22500" y="60000"/>
                </a:cubicBezTo>
                <a:close/>
              </a:path>
            </a:pathLst>
          </a:cu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8"/>
          <p:cNvSpPr/>
          <p:nvPr/>
        </p:nvSpPr>
        <p:spPr>
          <a:xfrm>
            <a:off x="2366990" y="3668828"/>
            <a:ext cx="1910205" cy="97840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3842" y="60000"/>
                </a:moveTo>
                <a:lnTo>
                  <a:pt x="3842" y="60000"/>
                </a:lnTo>
                <a:cubicBezTo>
                  <a:pt x="3842" y="36563"/>
                  <a:pt x="20459" y="15964"/>
                  <a:pt x="44564" y="9522"/>
                </a:cubicBezTo>
                <a:cubicBezTo>
                  <a:pt x="68670" y="3080"/>
                  <a:pt x="94422" y="12355"/>
                  <a:pt x="107673" y="32252"/>
                </a:cubicBezTo>
                <a:lnTo>
                  <a:pt x="108870" y="32252"/>
                </a:lnTo>
                <a:lnTo>
                  <a:pt x="112317" y="60000"/>
                </a:lnTo>
                <a:lnTo>
                  <a:pt x="93504" y="32252"/>
                </a:lnTo>
                <a:lnTo>
                  <a:pt x="92607" y="32252"/>
                </a:lnTo>
                <a:cubicBezTo>
                  <a:pt x="78409" y="22267"/>
                  <a:pt x="57935" y="19701"/>
                  <a:pt x="40388" y="25706"/>
                </a:cubicBezTo>
                <a:cubicBezTo>
                  <a:pt x="22842" y="31711"/>
                  <a:pt x="11525" y="45157"/>
                  <a:pt x="11525" y="60000"/>
                </a:cubicBezTo>
                <a:close/>
              </a:path>
            </a:pathLst>
          </a:cu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+/-</a:t>
            </a:r>
            <a:endParaRPr/>
          </a:p>
        </p:txBody>
      </p:sp>
      <p:pic>
        <p:nvPicPr>
          <p:cNvPr id="1026" name="Picture 2" descr="Biodiversity of Cyprus by NGO Protection of the Natural Heritage and the  Biodiversity of Cyprus: Common Teal (Anas crecca) ( Linnaeus,1758) Σαρσέλλι  - Κιρκίρι - Cypru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8426" y="2008414"/>
            <a:ext cx="5743574" cy="382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0" y="0"/>
            <a:ext cx="2223407" cy="738664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Γεωγραφία</a:t>
            </a:r>
            <a:br>
              <a:rPr lang="el-GR" dirty="0" smtClean="0"/>
            </a:br>
            <a:r>
              <a:rPr lang="el-GR" dirty="0" smtClean="0"/>
              <a:t>Περιβάλλον</a:t>
            </a:r>
            <a:br>
              <a:rPr lang="el-GR" dirty="0" smtClean="0"/>
            </a:br>
            <a:r>
              <a:rPr lang="el-GR" dirty="0" smtClean="0"/>
              <a:t>Μετακινήσεις</a:t>
            </a:r>
            <a:endParaRPr lang="el-GR" dirty="0"/>
          </a:p>
        </p:txBody>
      </p:sp>
      <p:sp>
        <p:nvSpPr>
          <p:cNvPr id="2" name="TextBox 1"/>
          <p:cNvSpPr txBox="1"/>
          <p:nvPr/>
        </p:nvSpPr>
        <p:spPr>
          <a:xfrm>
            <a:off x="6479525" y="5837464"/>
            <a:ext cx="197575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err="1" smtClean="0"/>
              <a:t>G.Konstantinou</a:t>
            </a:r>
            <a:endParaRPr lang="el-GR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605642" y="675367"/>
            <a:ext cx="10515600" cy="1325563"/>
          </a:xfrm>
        </p:spPr>
        <p:txBody>
          <a:bodyPr/>
          <a:lstStyle/>
          <a:p>
            <a:r>
              <a:rPr lang="el-GR" dirty="0" smtClean="0">
                <a:latin typeface="+mj-lt"/>
              </a:rPr>
              <a:t>Τελικά είμαστε…;;;;</a:t>
            </a:r>
            <a:endParaRPr lang="el-GR" dirty="0">
              <a:latin typeface="+mj-lt"/>
            </a:endParaRPr>
          </a:p>
        </p:txBody>
      </p:sp>
      <p:pic>
        <p:nvPicPr>
          <p:cNvPr id="4098" name="Picture 2" descr="Βιβλίο, Αιχμάλωτοι της γεωγραφίας για παιδιά, Tim Marshall - Dioptra.g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6596" y="2220457"/>
            <a:ext cx="2323137" cy="2849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53643" y="3445183"/>
            <a:ext cx="9552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 smtClean="0"/>
              <a:t>ή</a:t>
            </a:r>
            <a:endParaRPr lang="el-GR" sz="2000" dirty="0"/>
          </a:p>
        </p:txBody>
      </p:sp>
      <p:pic>
        <p:nvPicPr>
          <p:cNvPr id="6" name="Picture 2" descr="Biodiversity of Cyprus by NGO Protection of the Natural Heritage and the  Biodiversity of Cyprus: Common Teal (Anas crecca) ( Linnaeus,1758) Σαρσέλλι  - Κιρκίρι - Cypru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7748" y="2147206"/>
            <a:ext cx="4616902" cy="3077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0" y="0"/>
            <a:ext cx="2223407" cy="95410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Γεωγραφία</a:t>
            </a:r>
            <a:br>
              <a:rPr lang="el-GR" dirty="0" smtClean="0"/>
            </a:br>
            <a:r>
              <a:rPr lang="el-GR" dirty="0" smtClean="0"/>
              <a:t>Περιβάλλον</a:t>
            </a:r>
            <a:br>
              <a:rPr lang="el-GR" dirty="0" smtClean="0"/>
            </a:br>
            <a:r>
              <a:rPr lang="el-GR" dirty="0" smtClean="0"/>
              <a:t>Μετακινήσεις</a:t>
            </a:r>
          </a:p>
          <a:p>
            <a:r>
              <a:rPr lang="el-GR" dirty="0" smtClean="0"/>
              <a:t>Σκέψη μέσα από εικόνες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5213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9"/>
          <p:cNvSpPr txBox="1">
            <a:spLocks noGrp="1"/>
          </p:cNvSpPr>
          <p:nvPr>
            <p:ph type="title"/>
          </p:nvPr>
        </p:nvSpPr>
        <p:spPr>
          <a:xfrm>
            <a:off x="6610845" y="11927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>
                <a:latin typeface="Arial"/>
                <a:ea typeface="Arial"/>
                <a:cs typeface="Arial"/>
                <a:sym typeface="Arial"/>
              </a:rPr>
              <a:t>Τι σχέση έχουν με την</a:t>
            </a:r>
            <a:br>
              <a:rPr lang="el-GR">
                <a:latin typeface="Arial"/>
                <a:ea typeface="Arial"/>
                <a:cs typeface="Arial"/>
                <a:sym typeface="Arial"/>
              </a:rPr>
            </a:br>
            <a:r>
              <a:rPr lang="el-GR">
                <a:latin typeface="Arial"/>
                <a:ea typeface="Arial"/>
                <a:cs typeface="Arial"/>
                <a:sym typeface="Arial"/>
              </a:rPr>
              <a:t>Κύπρο;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" name="Google Shape;140;p9" descr="Ελληνική Μυθολογία: ΗΦΑΙΣΤΟΣ | stopthecrap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24995" y="2321781"/>
            <a:ext cx="6055612" cy="4351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9" descr="https://www.polignosi.com/pictures/20210930/1633009315-32144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91925" y="2775268"/>
            <a:ext cx="5299020" cy="3444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9"/>
          <p:cNvPicPr preferRelativeResize="0"/>
          <p:nvPr/>
        </p:nvPicPr>
        <p:blipFill rotWithShape="1">
          <a:blip r:embed="rId5">
            <a:alphaModFix/>
          </a:blip>
          <a:srcRect l="49760" t="51014" r="28941" b="15057"/>
          <a:stretch/>
        </p:blipFill>
        <p:spPr>
          <a:xfrm>
            <a:off x="324995" y="421273"/>
            <a:ext cx="2600077" cy="220251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0" y="0"/>
            <a:ext cx="3716323" cy="52322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Ιστορία</a:t>
            </a:r>
            <a:br>
              <a:rPr lang="el-GR" dirty="0" smtClean="0"/>
            </a:br>
            <a:r>
              <a:rPr lang="el-GR" dirty="0" smtClean="0"/>
              <a:t>Ο ρόλος του ορυκτού πλούτου</a:t>
            </a:r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0"/>
          <p:cNvSpPr txBox="1">
            <a:spLocks noGrp="1"/>
          </p:cNvSpPr>
          <p:nvPr>
            <p:ph type="title"/>
          </p:nvPr>
        </p:nvSpPr>
        <p:spPr>
          <a:xfrm>
            <a:off x="1521941" y="81473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l-GR" dirty="0">
                <a:latin typeface="Arial"/>
                <a:ea typeface="Arial"/>
                <a:cs typeface="Arial"/>
                <a:sym typeface="Arial"/>
              </a:rPr>
              <a:t>Πώς λέγεται η τοποθεσία με τα ορυχεία χαλκού; Εκεί εγκαταστάθηκαν οι Φ_ _ _ _ _ _ _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22" name="Picture 2" descr="Reconstructing an ancient mining landscape: a ..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2" t="42437" r="788" b="338"/>
          <a:stretch/>
        </p:blipFill>
        <p:spPr bwMode="auto">
          <a:xfrm>
            <a:off x="1812325" y="2207741"/>
            <a:ext cx="7035456" cy="4191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54661" y="6466702"/>
            <a:ext cx="10791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 smtClean="0"/>
              <a:t>V.Kassianidou</a:t>
            </a:r>
            <a:endParaRPr lang="el-GR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0" y="0"/>
            <a:ext cx="3716323" cy="52322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Ιστορία</a:t>
            </a:r>
            <a:br>
              <a:rPr lang="el-GR" dirty="0" smtClean="0"/>
            </a:br>
            <a:r>
              <a:rPr lang="el-GR" dirty="0" smtClean="0"/>
              <a:t>Κρεμάλα!</a:t>
            </a:r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1"/>
          <p:cNvSpPr txBox="1">
            <a:spLocks noGrp="1"/>
          </p:cNvSpPr>
          <p:nvPr>
            <p:ph type="title"/>
          </p:nvPr>
        </p:nvSpPr>
        <p:spPr>
          <a:xfrm>
            <a:off x="934994" y="100767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l-GR" dirty="0">
                <a:latin typeface="Arial"/>
                <a:ea typeface="Arial"/>
                <a:cs typeface="Arial"/>
                <a:sym typeface="Arial"/>
              </a:rPr>
              <a:t>Το όνομα του νησιού (</a:t>
            </a:r>
            <a:r>
              <a:rPr lang="el-GR" dirty="0" err="1">
                <a:latin typeface="Arial"/>
                <a:ea typeface="Arial"/>
                <a:cs typeface="Arial"/>
                <a:sym typeface="Arial"/>
              </a:rPr>
              <a:t>Kύπρος</a:t>
            </a:r>
            <a:r>
              <a:rPr lang="el-GR" dirty="0">
                <a:latin typeface="Arial"/>
                <a:ea typeface="Arial"/>
                <a:cs typeface="Arial"/>
                <a:sym typeface="Arial"/>
              </a:rPr>
              <a:t>) προέρχεται από….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l-GR" dirty="0">
                <a:latin typeface="Arial"/>
                <a:ea typeface="Arial"/>
                <a:cs typeface="Arial"/>
                <a:sym typeface="Arial"/>
              </a:rPr>
              <a:t>Τη λέξη </a:t>
            </a:r>
            <a:r>
              <a:rPr lang="el-GR" i="1" dirty="0" err="1">
                <a:latin typeface="Arial"/>
                <a:ea typeface="Arial"/>
                <a:cs typeface="Arial"/>
                <a:sym typeface="Arial"/>
              </a:rPr>
              <a:t>Cuprum</a:t>
            </a:r>
            <a:r>
              <a:rPr lang="el-GR" dirty="0">
                <a:latin typeface="Arial"/>
                <a:ea typeface="Arial"/>
                <a:cs typeface="Arial"/>
                <a:sym typeface="Arial"/>
              </a:rPr>
              <a:t> που στα λατινικά…τι φαντάζεστε ότι σημαίνει</a:t>
            </a:r>
            <a:r>
              <a:rPr lang="el-GR" dirty="0" smtClean="0">
                <a:latin typeface="Arial"/>
                <a:ea typeface="Arial"/>
                <a:cs typeface="Arial"/>
                <a:sym typeface="Arial"/>
              </a:rPr>
              <a:t>…;</a:t>
            </a:r>
          </a:p>
          <a:p>
            <a:pPr marL="0" lvl="0" indent="0">
              <a:buSzPts val="2800"/>
              <a:buNone/>
            </a:pP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Στη γλώσσα της Χημείας «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Cu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»!</a:t>
            </a:r>
            <a:r>
              <a:rPr lang="el-GR" dirty="0"/>
              <a:t/>
            </a:r>
            <a:br>
              <a:rPr lang="el-GR" dirty="0"/>
            </a:br>
            <a:r>
              <a:rPr lang="el-GR" dirty="0"/>
              <a:t/>
            </a:r>
            <a:br>
              <a:rPr lang="el-GR" dirty="0"/>
            </a:br>
            <a:endParaRPr dirty="0"/>
          </a:p>
        </p:txBody>
      </p:sp>
      <p:pic>
        <p:nvPicPr>
          <p:cNvPr id="155" name="Google Shape;155;p11" descr="Βιοτεχ... - Βιοτεχνία Λαικης τέχνης χαλκού -Κύπρος: 99 626 2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01051" y="4287078"/>
            <a:ext cx="2857500" cy="16002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0" y="0"/>
            <a:ext cx="3716323" cy="738664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Ιστορία</a:t>
            </a:r>
            <a:br>
              <a:rPr lang="el-GR" dirty="0" smtClean="0"/>
            </a:br>
            <a:r>
              <a:rPr lang="el-GR" dirty="0" smtClean="0"/>
              <a:t>Γλώσσα</a:t>
            </a:r>
          </a:p>
          <a:p>
            <a:r>
              <a:rPr lang="el-GR" dirty="0" smtClean="0"/>
              <a:t>Χημεία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l-GR">
                <a:latin typeface="Arial"/>
                <a:ea typeface="Arial"/>
                <a:cs typeface="Arial"/>
                <a:sym typeface="Arial"/>
              </a:rPr>
              <a:t>Τι φαντάζεστε ότι είναι αυτό;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1" name="Google Shape;161;p12" descr="Η Κύπρος την Εποχή του Χαλκού - Μουσείο Κυκλαδικής Τέχνης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288128" y="1825625"/>
            <a:ext cx="9615743" cy="4351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12" descr="Χάλκινα τάλαντα - Αρχαιολογικό Μουσείο Ηρακλείου"/>
          <p:cNvPicPr preferRelativeResize="0"/>
          <p:nvPr/>
        </p:nvPicPr>
        <p:blipFill rotWithShape="1">
          <a:blip r:embed="rId4">
            <a:alphaModFix/>
          </a:blip>
          <a:srcRect t="26355" b="25943"/>
          <a:stretch/>
        </p:blipFill>
        <p:spPr>
          <a:xfrm>
            <a:off x="2762249" y="2411033"/>
            <a:ext cx="6667500" cy="318052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0" y="10898"/>
            <a:ext cx="3459892" cy="52322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Ιστορία</a:t>
            </a:r>
            <a:br>
              <a:rPr lang="el-GR" dirty="0" smtClean="0"/>
            </a:br>
            <a:r>
              <a:rPr lang="el-GR" dirty="0" smtClean="0"/>
              <a:t>Οικονομία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l-GR">
                <a:latin typeface="Arial"/>
                <a:ea typeface="Arial"/>
                <a:cs typeface="Arial"/>
                <a:sym typeface="Arial"/>
              </a:rPr>
              <a:t>Έχει το σχήμα δέρματος βοδιού</a:t>
            </a:r>
            <a:endParaRPr/>
          </a:p>
        </p:txBody>
      </p:sp>
      <p:pic>
        <p:nvPicPr>
          <p:cNvPr id="168" name="Google Shape;168;p13" descr="Η Κύπρος την Εποχή του Χαλκού - Μουσείο Κυκλαδικής Τέχνης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-1439169" y="2016457"/>
            <a:ext cx="9615743" cy="4351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13" descr="Επεξεργασία δέρματος – Brain tanning – Λυκαων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59742" y="2016457"/>
            <a:ext cx="4951859" cy="371389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85;p1"/>
          <p:cNvPicPr preferRelativeResize="0"/>
          <p:nvPr/>
        </p:nvPicPr>
        <p:blipFill rotWithShape="1">
          <a:blip r:embed="rId5">
            <a:alphaModFix/>
          </a:blip>
          <a:srcRect l="31129" t="8444" r="7133" b="48314"/>
          <a:stretch/>
        </p:blipFill>
        <p:spPr>
          <a:xfrm>
            <a:off x="0" y="0"/>
            <a:ext cx="1065402" cy="10654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1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41287" t="47949" r="21398" b="20437"/>
          <a:stretch/>
        </p:blipFill>
        <p:spPr>
          <a:xfrm>
            <a:off x="596165" y="752434"/>
            <a:ext cx="6529390" cy="29416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14"/>
          <p:cNvPicPr preferRelativeResize="0"/>
          <p:nvPr/>
        </p:nvPicPr>
        <p:blipFill rotWithShape="1">
          <a:blip r:embed="rId4">
            <a:alphaModFix/>
          </a:blip>
          <a:srcRect l="38413" t="50705" r="17238" b="18144"/>
          <a:stretch/>
        </p:blipFill>
        <p:spPr>
          <a:xfrm>
            <a:off x="739471" y="3578086"/>
            <a:ext cx="6386084" cy="2385391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14"/>
          <p:cNvSpPr/>
          <p:nvPr/>
        </p:nvSpPr>
        <p:spPr>
          <a:xfrm>
            <a:off x="463826" y="6196547"/>
            <a:ext cx="60960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2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https://mousagd.schools.ac.cy/index.php/el/ekp-programmata-lef-talanto</a:t>
            </a:r>
            <a:r>
              <a:rPr lang="el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7" name="Google Shape;177;p14"/>
          <p:cNvPicPr preferRelativeResize="0"/>
          <p:nvPr/>
        </p:nvPicPr>
        <p:blipFill rotWithShape="1">
          <a:blip r:embed="rId6">
            <a:alphaModFix/>
          </a:blip>
          <a:srcRect l="49760" t="51014" r="28941" b="15057"/>
          <a:stretch/>
        </p:blipFill>
        <p:spPr>
          <a:xfrm>
            <a:off x="7545788" y="3856382"/>
            <a:ext cx="2600077" cy="220251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85;p1"/>
          <p:cNvPicPr preferRelativeResize="0"/>
          <p:nvPr/>
        </p:nvPicPr>
        <p:blipFill rotWithShape="1">
          <a:blip r:embed="rId7">
            <a:alphaModFix/>
          </a:blip>
          <a:srcRect l="31129" t="8444" r="7133" b="48314"/>
          <a:stretch/>
        </p:blipFill>
        <p:spPr>
          <a:xfrm>
            <a:off x="0" y="0"/>
            <a:ext cx="972065" cy="9061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l-GR">
                <a:latin typeface="Arial"/>
                <a:ea typeface="Arial"/>
                <a:cs typeface="Arial"/>
                <a:sym typeface="Arial"/>
              </a:rPr>
              <a:t>Ο θεός του ταλάντου</a:t>
            </a:r>
            <a:br>
              <a:rPr lang="el-GR">
                <a:latin typeface="Arial"/>
                <a:ea typeface="Arial"/>
                <a:cs typeface="Arial"/>
                <a:sym typeface="Arial"/>
              </a:rPr>
            </a:br>
            <a:r>
              <a:rPr lang="el-GR">
                <a:latin typeface="Arial"/>
                <a:ea typeface="Arial"/>
                <a:cs typeface="Arial"/>
                <a:sym typeface="Arial"/>
              </a:rPr>
              <a:t>Τι σχέση έχει με το «ταλέντο»;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3" name="Google Shape;183;p15" descr="https://cycladic.gr/wp-content/uploads/2023/07/%CE%97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023698" y="2224390"/>
            <a:ext cx="4351338" cy="4351338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15"/>
          <p:cNvSpPr/>
          <p:nvPr/>
        </p:nvSpPr>
        <p:spPr>
          <a:xfrm>
            <a:off x="71563" y="6273579"/>
            <a:ext cx="9573370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100" b="0" i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Χάλκινο ειδώλιο του «Θεού του Ταλάντου»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100" b="0" i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Αρχές 12ου αι. π.Χ. Κυπριακό Μουσείο, Λευκωσία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15"/>
          <p:cNvSpPr txBox="1"/>
          <p:nvPr/>
        </p:nvSpPr>
        <p:spPr>
          <a:xfrm>
            <a:off x="-938253" y="833029"/>
            <a:ext cx="15223110" cy="1391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sz="4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Google Shape;85;p1"/>
          <p:cNvPicPr preferRelativeResize="0"/>
          <p:nvPr/>
        </p:nvPicPr>
        <p:blipFill rotWithShape="1">
          <a:blip r:embed="rId4">
            <a:alphaModFix/>
          </a:blip>
          <a:srcRect r="66667" b="19133"/>
          <a:stretch/>
        </p:blipFill>
        <p:spPr>
          <a:xfrm>
            <a:off x="0" y="-32656"/>
            <a:ext cx="587829" cy="182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526505" y="1391016"/>
            <a:ext cx="6096000" cy="22672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150"/>
              </a:spcBef>
              <a:spcAft>
                <a:spcPts val="150"/>
              </a:spcAft>
            </a:pPr>
            <a:r>
              <a:rPr lang="el-GR" b="1" dirty="0" smtClean="0">
                <a:solidFill>
                  <a:srgbClr val="444444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Κεφ. 11. Το Κυπριακό ζήτημα</a:t>
            </a:r>
          </a:p>
          <a:p>
            <a:pPr>
              <a:spcBef>
                <a:spcPts val="150"/>
              </a:spcBef>
              <a:spcAft>
                <a:spcPts val="150"/>
              </a:spcAft>
            </a:pPr>
            <a:r>
              <a:rPr lang="el-GR" b="1" dirty="0" smtClean="0">
                <a:solidFill>
                  <a:srgbClr val="444444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/>
            </a:r>
            <a:br>
              <a:rPr lang="el-GR" b="1" dirty="0" smtClean="0">
                <a:solidFill>
                  <a:srgbClr val="444444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</a:br>
            <a:endParaRPr lang="el-GR" dirty="0" smtClean="0">
              <a:solidFill>
                <a:srgbClr val="444444"/>
              </a:solidFill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el-GR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«Η </a:t>
            </a:r>
            <a:r>
              <a:rPr lang="el-G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Κύπρος απέκτησε το 1960 την ανεξαρτησία της. Το 1974, όμως, οι Τούρκοι εισέβαλαν στο νησί και κατέλαβαν ένα μεγάλο τμήμα του. Από τότε η κατοχή μεγάλου μέρους της Κύπρου συνεχίζεται</a:t>
            </a:r>
            <a:r>
              <a:rPr lang="el-GR" sz="1400" dirty="0" smtClean="0"/>
              <a:t>.»</a:t>
            </a: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endParaRPr lang="el-GR" sz="1400" dirty="0">
              <a:solidFill>
                <a:srgbClr val="444444"/>
              </a:solidFill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el-GR" dirty="0" smtClean="0">
                <a:solidFill>
                  <a:srgbClr val="444444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(Πέμπτη ενότητα: Κεφ. 11.)</a:t>
            </a:r>
            <a:endParaRPr lang="el-GR" sz="1400" dirty="0">
              <a:solidFill>
                <a:srgbClr val="444444"/>
              </a:solidFill>
              <a:latin typeface="Tahoma" panose="020B0604030504040204" pitchFamily="34" charset="0"/>
              <a:ea typeface="Times New Roman" panose="02020603050405020304" pitchFamily="18" charset="0"/>
            </a:endParaRPr>
          </a:p>
        </p:txBody>
      </p:sp>
      <p:sp>
        <p:nvSpPr>
          <p:cNvPr id="8" name="Ορθογώνιο 7"/>
          <p:cNvSpPr/>
          <p:nvPr/>
        </p:nvSpPr>
        <p:spPr>
          <a:xfrm>
            <a:off x="543339" y="4301361"/>
            <a:ext cx="6096000" cy="2698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el-GR" sz="1200" dirty="0" smtClean="0">
                <a:solidFill>
                  <a:srgbClr val="444444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 </a:t>
            </a: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el-GR" dirty="0" smtClean="0">
                <a:solidFill>
                  <a:srgbClr val="444444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Η Ιστορία της Κύπρου συνοπτικά και με τη ζωντάνια που φέρνει η παρουσία της θεάς Αφροδίτης-συμβόλου του νησιού. Η Γεωγραφία είναι ο κρυφός πρωταγωνιστής της ιστορίας. Τα κεφάλαια του βιβλίου διαβάζονται και αυτόνομα ως αυτοτελή επεισόδια μιας μεγαλύτερης αφήγησης.</a:t>
            </a: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endParaRPr lang="el-GR" sz="1200" dirty="0" smtClean="0">
              <a:solidFill>
                <a:srgbClr val="444444"/>
              </a:solidFill>
              <a:latin typeface="Tahoma" panose="020B0604030504040204" pitchFamily="34" charset="0"/>
              <a:ea typeface="Times New Roman" panose="02020603050405020304" pitchFamily="18" charset="0"/>
              <a:hlinkClick r:id="rId2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r>
              <a:rPr lang="en-US" sz="1200" dirty="0" smtClean="0">
                <a:solidFill>
                  <a:srgbClr val="444444"/>
                </a:solidFill>
                <a:latin typeface="Tahoma" panose="020B0604030504040204" pitchFamily="34" charset="0"/>
                <a:ea typeface="Times New Roman" panose="02020603050405020304" pitchFamily="18" charset="0"/>
                <a:hlinkClick r:id="rId2"/>
              </a:rPr>
              <a:t>https</a:t>
            </a:r>
            <a:r>
              <a:rPr lang="en-US" sz="1200" dirty="0">
                <a:solidFill>
                  <a:srgbClr val="444444"/>
                </a:solidFill>
                <a:latin typeface="Tahoma" panose="020B0604030504040204" pitchFamily="34" charset="0"/>
                <a:ea typeface="Times New Roman" panose="02020603050405020304" pitchFamily="18" charset="0"/>
                <a:hlinkClick r:id="rId2"/>
              </a:rPr>
              <a:t>://kalendis.gr/product/12-mitho-istories-gia-tin-kipro</a:t>
            </a:r>
            <a:r>
              <a:rPr lang="en-US" sz="1200" dirty="0" smtClean="0">
                <a:solidFill>
                  <a:srgbClr val="444444"/>
                </a:solidFill>
                <a:latin typeface="Tahoma" panose="020B0604030504040204" pitchFamily="34" charset="0"/>
                <a:ea typeface="Times New Roman" panose="02020603050405020304" pitchFamily="18" charset="0"/>
                <a:hlinkClick r:id="rId2"/>
              </a:rPr>
              <a:t>/</a:t>
            </a:r>
            <a:r>
              <a:rPr lang="el-GR" sz="1200" dirty="0" smtClean="0">
                <a:solidFill>
                  <a:srgbClr val="444444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 </a:t>
            </a:r>
            <a:endParaRPr lang="el-GR" sz="1200" dirty="0">
              <a:solidFill>
                <a:srgbClr val="444444"/>
              </a:solidFill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Bef>
                <a:spcPts val="150"/>
              </a:spcBef>
              <a:spcAft>
                <a:spcPts val="150"/>
              </a:spcAft>
            </a:pPr>
            <a:endParaRPr lang="el-GR" sz="1200" dirty="0" smtClean="0">
              <a:solidFill>
                <a:srgbClr val="444444"/>
              </a:solidFill>
              <a:latin typeface="Tahoma" panose="020B060403050404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4654" y="3725295"/>
            <a:ext cx="2997643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Γιατί να το διαβάσουμε;</a:t>
            </a:r>
            <a:endParaRPr lang="el-GR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2" name="Picture 4" descr="img-bo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3512" y="1391016"/>
            <a:ext cx="3095625" cy="447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0"/>
            <a:ext cx="2223407" cy="52322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Σύνδεση με</a:t>
            </a:r>
            <a:br>
              <a:rPr lang="el-GR" dirty="0" smtClean="0"/>
            </a:br>
            <a:r>
              <a:rPr lang="el-GR" dirty="0" smtClean="0"/>
              <a:t>Ιστορία Στ’ </a:t>
            </a:r>
            <a:r>
              <a:rPr lang="el-GR" dirty="0" err="1" smtClean="0"/>
              <a:t>δημ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882341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l-GR" dirty="0">
                <a:latin typeface="Arial"/>
                <a:ea typeface="Arial"/>
                <a:cs typeface="Arial"/>
                <a:sym typeface="Arial"/>
              </a:rPr>
              <a:t>Ποιος είναι ο σημερινός χαλκός που βρίσκεται στο υπέδαφος της Κύπρου και της περιοχής;</a:t>
            </a:r>
            <a:br>
              <a:rPr lang="el-GR" dirty="0">
                <a:latin typeface="Arial"/>
                <a:ea typeface="Arial"/>
                <a:cs typeface="Arial"/>
                <a:sym typeface="Arial"/>
              </a:rPr>
            </a:br>
            <a:endParaRPr dirty="0"/>
          </a:p>
        </p:txBody>
      </p:sp>
      <p:pic>
        <p:nvPicPr>
          <p:cNvPr id="191" name="Google Shape;191;p16" descr="Τα κοιτάσματα της Κύπρου στον παγκόσμιο χάρτη φυσικού αερίου&quot; • B2Green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347667" y="2187161"/>
            <a:ext cx="6356653" cy="3327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16" descr="Δανία: Σταματά η εξόρυξη πετρελαίου στη Βόρεια Θάλασσα - EnergyI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0991" y="2099143"/>
            <a:ext cx="4968601" cy="34159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7"/>
          <p:cNvSpPr txBox="1">
            <a:spLocks noGrp="1"/>
          </p:cNvSpPr>
          <p:nvPr>
            <p:ph type="title"/>
          </p:nvPr>
        </p:nvSpPr>
        <p:spPr>
          <a:xfrm>
            <a:off x="887627" y="73866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l-GR" dirty="0">
                <a:latin typeface="Arial"/>
                <a:ea typeface="Arial"/>
                <a:cs typeface="Arial"/>
                <a:sym typeface="Arial"/>
              </a:rPr>
              <a:t>Τι σκέψη γεννάει </a:t>
            </a:r>
            <a:r>
              <a:rPr lang="el-GR" dirty="0" smtClean="0">
                <a:latin typeface="Arial"/>
                <a:ea typeface="Arial"/>
                <a:cs typeface="Arial"/>
                <a:sym typeface="Arial"/>
              </a:rPr>
              <a:t>αυτός </a:t>
            </a:r>
            <a:r>
              <a:rPr lang="el-GR" dirty="0">
                <a:latin typeface="Arial"/>
                <a:ea typeface="Arial"/>
                <a:cs typeface="Arial"/>
                <a:sym typeface="Arial"/>
              </a:rPr>
              <a:t>ο χάρτης της Κύπρου μετά την εισβολή του 1974;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8" name="Google Shape;198;p17" descr="http://www.neaspora.gr/wp/wp-content/uploads/2016/11/map3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102114" y="2064227"/>
            <a:ext cx="5626697" cy="46610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0" y="0"/>
            <a:ext cx="2223407" cy="738664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Ιστορία-Οικονομία-Γεωγραφία</a:t>
            </a:r>
          </a:p>
          <a:p>
            <a:r>
              <a:rPr lang="el-GR" dirty="0" smtClean="0"/>
              <a:t>Κριτική σκέψη</a:t>
            </a:r>
            <a:endParaRPr lang="el-G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8"/>
          <p:cNvSpPr txBox="1">
            <a:spLocks noGrp="1"/>
          </p:cNvSpPr>
          <p:nvPr>
            <p:ph type="body" idx="1"/>
          </p:nvPr>
        </p:nvSpPr>
        <p:spPr>
          <a:xfrm>
            <a:off x="615563" y="1793820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l-GR">
                <a:latin typeface="Arial"/>
                <a:ea typeface="Arial"/>
                <a:cs typeface="Arial"/>
                <a:sym typeface="Arial"/>
              </a:rPr>
              <a:t>Γιατί μας νοιάζει εμάς η Κύπρος σήμερα;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9"/>
          <p:cNvSpPr txBox="1">
            <a:spLocks noGrp="1"/>
          </p:cNvSpPr>
          <p:nvPr>
            <p:ph type="title"/>
          </p:nvPr>
        </p:nvSpPr>
        <p:spPr>
          <a:xfrm>
            <a:off x="698157" y="84590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l-GR" dirty="0">
                <a:latin typeface="Arial"/>
                <a:ea typeface="Arial"/>
                <a:cs typeface="Arial"/>
                <a:sym typeface="Arial"/>
              </a:rPr>
              <a:t>Ποιος και με τι κριτήρια αποφασίζει τελικά ποιανού είναι ένα νησί; 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09" name="Google Shape;209;p19"/>
          <p:cNvGraphicFramePr/>
          <p:nvPr>
            <p:extLst>
              <p:ext uri="{D42A27DB-BD31-4B8C-83A1-F6EECF244321}">
                <p14:modId xmlns:p14="http://schemas.microsoft.com/office/powerpoint/2010/main" val="793472490"/>
              </p:ext>
            </p:extLst>
          </p:nvPr>
        </p:nvGraphicFramePr>
        <p:xfrm>
          <a:off x="838200" y="2278706"/>
          <a:ext cx="10515600" cy="4119940"/>
        </p:xfrm>
        <a:graphic>
          <a:graphicData uri="http://schemas.openxmlformats.org/drawingml/2006/table">
            <a:tbl>
              <a:tblPr firstRow="1" bandRow="1">
                <a:noFill/>
                <a:tableStyleId>{FEBBD050-D5BB-4DFD-BA4E-6321888BA0A7}</a:tableStyleId>
              </a:tblPr>
              <a:tblGrid>
                <a:gridCol w="5257800"/>
                <a:gridCol w="5257800"/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800" u="none" strike="noStrike" cap="none"/>
                        <a:t>ΠΟΙΟΣ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800" dirty="0"/>
                        <a:t>ΠΩΣ </a:t>
                      </a:r>
                      <a:br>
                        <a:rPr lang="el-GR" sz="1800" dirty="0"/>
                      </a:br>
                      <a:endParaRPr sz="1800" dirty="0"/>
                    </a:p>
                  </a:txBody>
                  <a:tcPr marL="91450" marR="91450" marT="45725" marB="45725"/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Ο Οργανισμός Ηνωμένων Εθνών</a:t>
                      </a:r>
                      <a:br>
                        <a:rPr lang="el-GR" sz="1800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Με πόλεμο</a:t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Τα κράτη που το διεκδικούν </a:t>
                      </a:r>
                      <a:br>
                        <a:rPr lang="el-GR" sz="1800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Με συζήτηση-διαπραγματεύσεις</a:t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Οι προηγούμενοι κυρίαρχοι που είχαν εντάξει το νησί στην αυτοκρατορία τους (Βρετανοί, Οθωμανοί, Γάλλοι.)</a:t>
                      </a:r>
                      <a:br>
                        <a:rPr lang="el-GR" sz="1800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Με δημοψήφισμα</a:t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Οι άνθρωποι που ζούνε στο νησί</a:t>
                      </a:r>
                      <a:br>
                        <a:rPr lang="el-GR" sz="1800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Άλλο; </a:t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Άλλος;</a:t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0" y="0"/>
            <a:ext cx="2223407" cy="738664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Κριτική σκέψη</a:t>
            </a:r>
            <a:br>
              <a:rPr lang="el-GR" dirty="0" smtClean="0"/>
            </a:br>
            <a:r>
              <a:rPr lang="el-GR" dirty="0" smtClean="0"/>
              <a:t>Αντιπαράθεση απόψεων</a:t>
            </a:r>
            <a:br>
              <a:rPr lang="el-GR" dirty="0" smtClean="0"/>
            </a:br>
            <a:r>
              <a:rPr lang="el-GR" dirty="0" smtClean="0"/>
              <a:t>Επιχειρηματολογία</a:t>
            </a:r>
            <a:endParaRPr lang="el-G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0"/>
          <p:cNvSpPr txBox="1">
            <a:spLocks noGrp="1"/>
          </p:cNvSpPr>
          <p:nvPr>
            <p:ph type="title"/>
          </p:nvPr>
        </p:nvSpPr>
        <p:spPr>
          <a:xfrm>
            <a:off x="838200" y="73866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l-GR" dirty="0">
                <a:latin typeface="Arial"/>
                <a:ea typeface="Arial"/>
                <a:cs typeface="Arial"/>
                <a:sym typeface="Arial"/>
              </a:rPr>
              <a:t>Με τι κριτήρια αποφασίζουμε ποιανού είναι το νησί;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20"/>
          <p:cNvSpPr txBox="1">
            <a:spLocks noGrp="1"/>
          </p:cNvSpPr>
          <p:nvPr>
            <p:ph type="body" idx="1"/>
          </p:nvPr>
        </p:nvSpPr>
        <p:spPr>
          <a:xfrm>
            <a:off x="838200" y="286631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l-GR" dirty="0">
                <a:latin typeface="Arial"/>
                <a:ea typeface="Arial"/>
                <a:cs typeface="Arial"/>
                <a:sym typeface="Arial"/>
              </a:rPr>
              <a:t>Γλώσσα κατοίκων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l-GR" dirty="0">
                <a:latin typeface="Arial"/>
                <a:ea typeface="Arial"/>
                <a:cs typeface="Arial"/>
                <a:sym typeface="Arial"/>
              </a:rPr>
              <a:t>Θρησκεία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l-GR" dirty="0">
                <a:latin typeface="Arial"/>
                <a:ea typeface="Arial"/>
                <a:cs typeface="Arial"/>
                <a:sym typeface="Arial"/>
              </a:rPr>
              <a:t>Ιστορία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l-GR" dirty="0">
                <a:latin typeface="Arial"/>
                <a:ea typeface="Arial"/>
                <a:cs typeface="Arial"/>
                <a:sym typeface="Arial"/>
              </a:rPr>
              <a:t>Αποτέλεσμα πολέμου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l-GR" dirty="0">
                <a:latin typeface="Arial"/>
                <a:ea typeface="Arial"/>
                <a:cs typeface="Arial"/>
                <a:sym typeface="Arial"/>
              </a:rPr>
              <a:t>Θέληση ανθρώπων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l-GR" dirty="0">
                <a:latin typeface="Arial"/>
                <a:ea typeface="Arial"/>
                <a:cs typeface="Arial"/>
                <a:sym typeface="Arial"/>
              </a:rPr>
              <a:t>Άλλο;</a:t>
            </a:r>
            <a:endParaRPr dirty="0"/>
          </a:p>
        </p:txBody>
      </p:sp>
      <p:pic>
        <p:nvPicPr>
          <p:cNvPr id="5" name="Google Shape;85;p1"/>
          <p:cNvPicPr preferRelativeResize="0"/>
          <p:nvPr/>
        </p:nvPicPr>
        <p:blipFill rotWithShape="1">
          <a:blip r:embed="rId3">
            <a:alphaModFix/>
          </a:blip>
          <a:srcRect r="66667" b="19133"/>
          <a:stretch/>
        </p:blipFill>
        <p:spPr>
          <a:xfrm>
            <a:off x="0" y="-32656"/>
            <a:ext cx="587829" cy="182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1"/>
          <p:cNvSpPr txBox="1">
            <a:spLocks noGrp="1"/>
          </p:cNvSpPr>
          <p:nvPr>
            <p:ph type="title"/>
          </p:nvPr>
        </p:nvSpPr>
        <p:spPr>
          <a:xfrm>
            <a:off x="764060" y="118476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l-GR" dirty="0">
                <a:latin typeface="Arial"/>
                <a:ea typeface="Arial"/>
                <a:cs typeface="Arial"/>
                <a:sym typeface="Arial"/>
              </a:rPr>
              <a:t>Μια εικόνα από το μέλλον, </a:t>
            </a:r>
            <a:br>
              <a:rPr lang="el-GR" dirty="0">
                <a:latin typeface="Arial"/>
                <a:ea typeface="Arial"/>
                <a:cs typeface="Arial"/>
                <a:sym typeface="Arial"/>
              </a:rPr>
            </a:br>
            <a:r>
              <a:rPr lang="el-GR" dirty="0">
                <a:latin typeface="Arial"/>
                <a:ea typeface="Arial"/>
                <a:cs typeface="Arial"/>
                <a:sym typeface="Arial"/>
              </a:rPr>
              <a:t>η Κύπρος 500 χρόνια μετά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21"/>
          <p:cNvSpPr txBox="1">
            <a:spLocks noGrp="1"/>
          </p:cNvSpPr>
          <p:nvPr>
            <p:ph type="body" idx="1"/>
          </p:nvPr>
        </p:nvSpPr>
        <p:spPr>
          <a:xfrm>
            <a:off x="764060" y="2506662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l-GR" dirty="0">
                <a:latin typeface="Arial"/>
                <a:ea typeface="Arial"/>
                <a:cs typeface="Arial"/>
                <a:sym typeface="Arial"/>
              </a:rPr>
              <a:t>Σε ποιον ανήκει;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l-GR" dirty="0">
                <a:latin typeface="Arial"/>
                <a:ea typeface="Arial"/>
                <a:cs typeface="Arial"/>
                <a:sym typeface="Arial"/>
              </a:rPr>
              <a:t>Ποιος την κατοικεί;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l-GR" dirty="0">
                <a:latin typeface="Arial"/>
                <a:ea typeface="Arial"/>
                <a:cs typeface="Arial"/>
                <a:sym typeface="Arial"/>
              </a:rPr>
              <a:t>Πώς ζούνε οι άνθρωποι;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2223407" cy="95410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Φαντασία</a:t>
            </a:r>
          </a:p>
          <a:p>
            <a:r>
              <a:rPr lang="el-GR" dirty="0" smtClean="0"/>
              <a:t>Γλώσσα</a:t>
            </a:r>
          </a:p>
          <a:p>
            <a:r>
              <a:rPr lang="el-GR" dirty="0" smtClean="0"/>
              <a:t>Εικαστικά</a:t>
            </a:r>
          </a:p>
          <a:p>
            <a:r>
              <a:rPr lang="el-GR" dirty="0" smtClean="0"/>
              <a:t>Δημιουργική γραφή</a:t>
            </a:r>
            <a:endParaRPr lang="el-G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29963" y="686401"/>
            <a:ext cx="10515600" cy="1325563"/>
          </a:xfrm>
        </p:spPr>
        <p:txBody>
          <a:bodyPr/>
          <a:lstStyle/>
          <a:p>
            <a:r>
              <a:rPr lang="el-GR" dirty="0" smtClean="0">
                <a:latin typeface="+mj-lt"/>
              </a:rPr>
              <a:t>Ας ανοίξουμε πάλι λίγο το βιβλίο με ένα παιχνίδι</a:t>
            </a:r>
            <a:endParaRPr lang="el-GR" dirty="0">
              <a:latin typeface="+mj-lt"/>
            </a:endParaRPr>
          </a:p>
        </p:txBody>
      </p:sp>
      <p:pic>
        <p:nvPicPr>
          <p:cNvPr id="4" name="Google Shape;85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66234" y="2134576"/>
            <a:ext cx="3095625" cy="447675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0" y="0"/>
            <a:ext cx="2223407" cy="52322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Ιστορία</a:t>
            </a:r>
            <a:br>
              <a:rPr lang="el-GR" dirty="0" smtClean="0"/>
            </a:br>
            <a:r>
              <a:rPr lang="el-GR" dirty="0" err="1" smtClean="0"/>
              <a:t>Φιλαναγνωσία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297638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333341" y="850401"/>
            <a:ext cx="1654305" cy="3090534"/>
          </a:xfrm>
        </p:spPr>
      </p:pic>
      <p:pic>
        <p:nvPicPr>
          <p:cNvPr id="3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588096" y="4101742"/>
            <a:ext cx="2428810" cy="231547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6" descr="Γκυ των Λουζινιάν - Βικιπαίδεια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759415" y="850401"/>
            <a:ext cx="2037392" cy="281608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8" descr="Ο Ευεργέτης της Εκκλησίας της Κύπρου Απόστολος Βαρνάβας | Πεμπτουσία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364891" y="925372"/>
            <a:ext cx="4021604" cy="231547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10" descr="Ελένη Παλαιολογίνα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407090" y="4427104"/>
            <a:ext cx="2657474" cy="172402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Picture 12" descr="Group Captain Mark Hobden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3376065" y="4367329"/>
            <a:ext cx="2851190" cy="178429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14" descr="Κύπρος: 830 άνθρωποι παραμένουν Αγνοούμενοι - Ορθοδοξία News Agency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479675" y="1015514"/>
            <a:ext cx="2512295" cy="162718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16" descr="ΑΛ ΜΑΜΟΥΝ | The Human Manual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9417981" y="3881152"/>
            <a:ext cx="1830720" cy="253606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0" name="TextBox 3"/>
          <p:cNvSpPr txBox="1"/>
          <p:nvPr/>
        </p:nvSpPr>
        <p:spPr>
          <a:xfrm>
            <a:off x="479675" y="3119118"/>
            <a:ext cx="912242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rPr>
              <a:t>1</a:t>
            </a: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  <p:sp>
        <p:nvSpPr>
          <p:cNvPr id="11" name="TextBox 4"/>
          <p:cNvSpPr txBox="1"/>
          <p:nvPr/>
        </p:nvSpPr>
        <p:spPr>
          <a:xfrm>
            <a:off x="3376065" y="3317516"/>
            <a:ext cx="314955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rPr>
              <a:t>2</a:t>
            </a: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  <p:sp>
        <p:nvSpPr>
          <p:cNvPr id="12" name="TextBox 5"/>
          <p:cNvSpPr txBox="1"/>
          <p:nvPr/>
        </p:nvSpPr>
        <p:spPr>
          <a:xfrm>
            <a:off x="7711372" y="3418018"/>
            <a:ext cx="314955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rPr>
              <a:t>13</a:t>
            </a: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  <p:sp>
        <p:nvSpPr>
          <p:cNvPr id="13" name="TextBox 6"/>
          <p:cNvSpPr txBox="1"/>
          <p:nvPr/>
        </p:nvSpPr>
        <p:spPr>
          <a:xfrm>
            <a:off x="11492298" y="3925976"/>
            <a:ext cx="314955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rPr>
              <a:t>4</a:t>
            </a: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  <p:sp>
        <p:nvSpPr>
          <p:cNvPr id="14" name="TextBox 8"/>
          <p:cNvSpPr txBox="1"/>
          <p:nvPr/>
        </p:nvSpPr>
        <p:spPr>
          <a:xfrm>
            <a:off x="322197" y="6151132"/>
            <a:ext cx="314955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rPr>
              <a:t>5</a:t>
            </a: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  <p:sp>
        <p:nvSpPr>
          <p:cNvPr id="15" name="TextBox 9"/>
          <p:cNvSpPr txBox="1"/>
          <p:nvPr/>
        </p:nvSpPr>
        <p:spPr>
          <a:xfrm>
            <a:off x="3378232" y="6151132"/>
            <a:ext cx="314955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rPr>
              <a:t>6</a:t>
            </a: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  <p:sp>
        <p:nvSpPr>
          <p:cNvPr id="16" name="TextBox 10"/>
          <p:cNvSpPr txBox="1"/>
          <p:nvPr/>
        </p:nvSpPr>
        <p:spPr>
          <a:xfrm>
            <a:off x="6804279" y="6085277"/>
            <a:ext cx="314955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rPr>
              <a:t>7</a:t>
            </a: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  <p:sp>
        <p:nvSpPr>
          <p:cNvPr id="17" name="TextBox 11"/>
          <p:cNvSpPr txBox="1"/>
          <p:nvPr/>
        </p:nvSpPr>
        <p:spPr>
          <a:xfrm>
            <a:off x="9498357" y="6417213"/>
            <a:ext cx="2146343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rPr>
              <a:t>8</a:t>
            </a: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  <p:sp>
        <p:nvSpPr>
          <p:cNvPr id="18" name="Arrow: Right 12"/>
          <p:cNvSpPr/>
          <p:nvPr/>
        </p:nvSpPr>
        <p:spPr>
          <a:xfrm>
            <a:off x="8458199" y="4064343"/>
            <a:ext cx="1040157" cy="484632"/>
          </a:xfrm>
          <a:custGeom>
            <a:avLst>
              <a:gd name="f0" fmla="val 1625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0"/>
              <a:gd name="f11" fmla="+- 0 0 180"/>
              <a:gd name="f12" fmla="*/ f5 1 21600"/>
              <a:gd name="f13" fmla="*/ f6 1 21600"/>
              <a:gd name="f14" fmla="+- f8 0 f7"/>
              <a:gd name="f15" fmla="pin 0 f0 21600"/>
              <a:gd name="f16" fmla="pin 0 f1 10800"/>
              <a:gd name="f17" fmla="*/ f10 f2 1"/>
              <a:gd name="f18" fmla="*/ f11 f2 1"/>
              <a:gd name="f19" fmla="val f15"/>
              <a:gd name="f20" fmla="val f16"/>
              <a:gd name="f21" fmla="*/ f14 1 21600"/>
              <a:gd name="f22" fmla="*/ f15 f12 1"/>
              <a:gd name="f23" fmla="*/ f16 f13 1"/>
              <a:gd name="f24" fmla="*/ f17 1 f4"/>
              <a:gd name="f25" fmla="*/ f18 1 f4"/>
              <a:gd name="f26" fmla="+- 21600 0 f20"/>
              <a:gd name="f27" fmla="+- 21600 0 f19"/>
              <a:gd name="f28" fmla="*/ 0 f21 1"/>
              <a:gd name="f29" fmla="*/ 21600 f21 1"/>
              <a:gd name="f30" fmla="*/ f20 f13 1"/>
              <a:gd name="f31" fmla="*/ f19 f12 1"/>
              <a:gd name="f32" fmla="+- f24 0 f3"/>
              <a:gd name="f33" fmla="+- f25 0 f3"/>
              <a:gd name="f34" fmla="*/ f27 f20 1"/>
              <a:gd name="f35" fmla="*/ f28 1 f21"/>
              <a:gd name="f36" fmla="*/ f29 1 f21"/>
              <a:gd name="f37" fmla="*/ f26 f13 1"/>
              <a:gd name="f38" fmla="*/ f34 1 10800"/>
              <a:gd name="f39" fmla="*/ f35 f12 1"/>
              <a:gd name="f40" fmla="*/ f35 f13 1"/>
              <a:gd name="f41" fmla="*/ f36 f13 1"/>
              <a:gd name="f42" fmla="+- f19 f38 0"/>
              <a:gd name="f43" fmla="*/ f42 f12 1"/>
            </a:gdLst>
            <a:ahLst>
              <a:ahXY gdRefX="f0" minX="f7" maxX="f8" gdRefY="f1" minY="f7" maxY="f9">
                <a:pos x="f22" y="f23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31" y="f40"/>
              </a:cxn>
              <a:cxn ang="f33">
                <a:pos x="f31" y="f41"/>
              </a:cxn>
            </a:cxnLst>
            <a:rect l="f39" t="f30" r="f43" b="f37"/>
            <a:pathLst>
              <a:path w="21600" h="21600">
                <a:moveTo>
                  <a:pt x="f7" y="f20"/>
                </a:moveTo>
                <a:lnTo>
                  <a:pt x="f19" y="f20"/>
                </a:lnTo>
                <a:lnTo>
                  <a:pt x="f19" y="f7"/>
                </a:lnTo>
                <a:lnTo>
                  <a:pt x="f8" y="f9"/>
                </a:lnTo>
                <a:lnTo>
                  <a:pt x="f19" y="f8"/>
                </a:lnTo>
                <a:lnTo>
                  <a:pt x="f19" y="f26"/>
                </a:lnTo>
                <a:lnTo>
                  <a:pt x="f7" y="f26"/>
                </a:lnTo>
                <a:close/>
              </a:path>
            </a:pathLst>
          </a:custGeom>
          <a:solidFill>
            <a:srgbClr val="156082"/>
          </a:solidFill>
          <a:ln w="19046" cap="flat">
            <a:solidFill>
              <a:srgbClr val="042433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 dirty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13235" y="-26032"/>
            <a:ext cx="6705999" cy="92333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8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Βάλτε </a:t>
            </a:r>
            <a:r>
              <a:rPr lang="el-GR" sz="18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τις εικόνες στη σωστή σειρά. </a:t>
            </a:r>
            <a:r>
              <a:rPr lang="el-GR" sz="18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Η </a:t>
            </a:r>
            <a:r>
              <a:rPr lang="el-GR" sz="18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πρώτη/ -</a:t>
            </a:r>
            <a:r>
              <a:rPr lang="el-GR" sz="1800" b="0" i="0" u="none" strike="noStrike" kern="1200" cap="none" spc="0" baseline="0" dirty="0" err="1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ός</a:t>
            </a:r>
            <a:r>
              <a:rPr lang="el-GR" sz="18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 που τελειώνει φωνάζει </a:t>
            </a:r>
            <a:r>
              <a:rPr lang="el-GR" sz="18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τέλος και το παιχνίδι τελειώνει. Αν</a:t>
            </a:r>
            <a:r>
              <a:rPr lang="el-GR" sz="1800" b="0" i="0" u="none" strike="noStrike" kern="1200" cap="none" spc="0" dirty="0" smtClean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 τα έκανε σωστά. Αλλιώς συνεχίζεται ώσπου να βρεθεί ο νικητής.</a:t>
            </a:r>
            <a:r>
              <a:rPr lang="el-GR" sz="18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 </a:t>
            </a:r>
            <a:endParaRPr lang="el-GR" sz="1800" b="0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958333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 noGrp="1"/>
          </p:cNvSpPr>
          <p:nvPr>
            <p:ph idx="1"/>
          </p:nvPr>
        </p:nvSpPr>
        <p:spPr>
          <a:xfrm>
            <a:off x="731111" y="1811868"/>
            <a:ext cx="10515600" cy="4351336"/>
          </a:xfrm>
        </p:spPr>
        <p:txBody>
          <a:bodyPr/>
          <a:lstStyle/>
          <a:p>
            <a:pPr marL="0" lvl="0" indent="0">
              <a:lnSpc>
                <a:spcPct val="80000"/>
              </a:lnSpc>
              <a:buNone/>
            </a:pPr>
            <a:r>
              <a:rPr lang="el-GR" dirty="0"/>
              <a:t>4, 7,3,2,5,8,6,1</a:t>
            </a:r>
          </a:p>
          <a:p>
            <a:pPr marL="0" lvl="0" indent="0">
              <a:lnSpc>
                <a:spcPct val="80000"/>
              </a:lnSpc>
              <a:buNone/>
            </a:pPr>
            <a:endParaRPr lang="el-GR" dirty="0"/>
          </a:p>
          <a:p>
            <a:pPr marL="0" lvl="0" indent="0">
              <a:lnSpc>
                <a:spcPct val="80000"/>
              </a:lnSpc>
              <a:buNone/>
            </a:pPr>
            <a:r>
              <a:rPr lang="el-GR" dirty="0">
                <a:latin typeface="+mj-lt"/>
              </a:rPr>
              <a:t>Ποια ή ποιος σας κινεί το ενδιαφέρον; Από ποια </a:t>
            </a:r>
            <a:r>
              <a:rPr lang="el-GR" dirty="0" err="1">
                <a:latin typeface="+mj-lt"/>
              </a:rPr>
              <a:t>μυθο</a:t>
            </a:r>
            <a:r>
              <a:rPr lang="el-GR" dirty="0">
                <a:latin typeface="+mj-lt"/>
              </a:rPr>
              <a:t>-ιστορία θέλετε να ξεκινήσουμε</a:t>
            </a:r>
            <a:r>
              <a:rPr lang="el-GR" dirty="0" smtClean="0">
                <a:latin typeface="+mj-lt"/>
              </a:rPr>
              <a:t>;</a:t>
            </a:r>
          </a:p>
          <a:p>
            <a:pPr marL="0" lvl="0" indent="0">
              <a:lnSpc>
                <a:spcPct val="80000"/>
              </a:lnSpc>
              <a:buNone/>
            </a:pPr>
            <a:endParaRPr lang="el-GR" dirty="0">
              <a:latin typeface="+mj-lt"/>
            </a:endParaRPr>
          </a:p>
          <a:p>
            <a:pPr marL="0" lvl="0" indent="0">
              <a:lnSpc>
                <a:spcPct val="80000"/>
              </a:lnSpc>
              <a:buNone/>
            </a:pPr>
            <a:r>
              <a:rPr lang="el-GR" sz="2400" dirty="0" smtClean="0">
                <a:latin typeface="+mj-lt"/>
              </a:rPr>
              <a:t>Γιατί άραγε έχει ένα βέλος δίπλα στην εικόνα ενός προσώπου; Γιατί μας ενδιαφέρει ιδιαίτερα αυτό το πρόσωπο; Τι σχέση μπορεί να έχει με τις «Χίλιες και μία νύχτες»; 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el-GR" sz="2400" dirty="0" smtClean="0">
                <a:latin typeface="+mj-lt"/>
              </a:rPr>
              <a:t>Περισσότερα στο βιβλίο.</a:t>
            </a:r>
            <a:endParaRPr lang="el-GR" sz="2400" dirty="0">
              <a:latin typeface="+mj-lt"/>
            </a:endParaRPr>
          </a:p>
          <a:p>
            <a:pPr marL="0" lvl="0" indent="0">
              <a:lnSpc>
                <a:spcPct val="80000"/>
              </a:lnSpc>
              <a:buNone/>
            </a:pPr>
            <a:endParaRPr lang="el-GR" dirty="0">
              <a:latin typeface="+mj-lt"/>
            </a:endParaRPr>
          </a:p>
        </p:txBody>
      </p:sp>
      <p:pic>
        <p:nvPicPr>
          <p:cNvPr id="9218" name="Picture 2" descr="Χίλιες και μια νύχτες - Βικιπαίδεια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2" t="23553" r="-3302" b="-23553"/>
          <a:stretch/>
        </p:blipFill>
        <p:spPr bwMode="auto">
          <a:xfrm>
            <a:off x="4424040" y="5214551"/>
            <a:ext cx="1746104" cy="2063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oogle Shape;85;p1"/>
          <p:cNvPicPr preferRelativeResize="0"/>
          <p:nvPr/>
        </p:nvPicPr>
        <p:blipFill rotWithShape="1">
          <a:blip r:embed="rId4">
            <a:alphaModFix/>
          </a:blip>
          <a:srcRect l="31129" t="8444" r="7133" b="48314"/>
          <a:stretch/>
        </p:blipFill>
        <p:spPr>
          <a:xfrm>
            <a:off x="14419" y="0"/>
            <a:ext cx="1433384" cy="14623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2285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Δεν ξεχνώ: Πώς δημιουργήθηκε το θρυλικό σύνθημα τότε που η Κύπρος μάτωσε...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691323" y="3173967"/>
            <a:ext cx="4395136" cy="228942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Θέση περιεχομένου 2"/>
          <p:cNvSpPr txBox="1">
            <a:spLocks noGrp="1"/>
          </p:cNvSpPr>
          <p:nvPr>
            <p:ph idx="1"/>
          </p:nvPr>
        </p:nvSpPr>
        <p:spPr>
          <a:xfrm>
            <a:off x="1205219" y="633822"/>
            <a:ext cx="10515600" cy="4351336"/>
          </a:xfrm>
        </p:spPr>
        <p:txBody>
          <a:bodyPr/>
          <a:lstStyle/>
          <a:p>
            <a:pPr marL="0" lvl="0" indent="0">
              <a:buNone/>
            </a:pPr>
            <a:r>
              <a:rPr lang="el-GR" dirty="0" smtClean="0">
                <a:latin typeface="+mj-lt"/>
              </a:rPr>
              <a:t>Ένας Ιστορικός, ο </a:t>
            </a:r>
            <a:r>
              <a:rPr lang="en-US" dirty="0" err="1" smtClean="0">
                <a:latin typeface="+mj-lt"/>
              </a:rPr>
              <a:t>Tzvetan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Todorov</a:t>
            </a:r>
            <a:r>
              <a:rPr lang="el-GR" dirty="0" smtClean="0">
                <a:latin typeface="+mj-lt"/>
              </a:rPr>
              <a:t>, διακρίνει την «κυριολεκτική» από την «παραδειγματική» μνήμη. Πώς το καταλαβαίνετε αυτό; Ποια μνήμη είναι ποια; Εσείς τι επιλέγετε;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2223407" cy="52322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Μετά την ανάγνωση του βιβλίου</a:t>
            </a:r>
            <a:endParaRPr lang="el-GR" dirty="0"/>
          </a:p>
        </p:txBody>
      </p:sp>
      <p:sp>
        <p:nvSpPr>
          <p:cNvPr id="4" name="Ορθογώνιο 3"/>
          <p:cNvSpPr/>
          <p:nvPr/>
        </p:nvSpPr>
        <p:spPr>
          <a:xfrm>
            <a:off x="3047999" y="6100060"/>
            <a:ext cx="708454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i="1" dirty="0">
                <a:solidFill>
                  <a:srgbClr val="050505"/>
                </a:solidFill>
                <a:latin typeface="+mj-lt"/>
              </a:rPr>
              <a:t>Διότι συμβαίνει με τις λύπες ό,τι και με τις πατρίδες. Ο καθένας έχει τη δικιά του. </a:t>
            </a:r>
            <a:r>
              <a:rPr lang="el-GR" dirty="0" smtClean="0">
                <a:solidFill>
                  <a:srgbClr val="050505"/>
                </a:solidFill>
                <a:latin typeface="Segoe UI Historic" panose="020B0502040204020203" pitchFamily="34" charset="0"/>
              </a:rPr>
              <a:t/>
            </a:r>
            <a:br>
              <a:rPr lang="el-GR" dirty="0" smtClean="0">
                <a:solidFill>
                  <a:srgbClr val="050505"/>
                </a:solidFill>
                <a:latin typeface="Segoe UI Historic" panose="020B0502040204020203" pitchFamily="34" charset="0"/>
              </a:rPr>
            </a:br>
            <a:r>
              <a:rPr lang="el-GR" dirty="0" err="1" smtClean="0">
                <a:solidFill>
                  <a:srgbClr val="050505"/>
                </a:solidFill>
                <a:latin typeface="Segoe UI Historic" panose="020B0502040204020203" pitchFamily="34" charset="0"/>
              </a:rPr>
              <a:t>Ζυράννα</a:t>
            </a:r>
            <a:r>
              <a:rPr lang="el-GR" dirty="0" smtClean="0">
                <a:solidFill>
                  <a:srgbClr val="050505"/>
                </a:solidFill>
                <a:latin typeface="Segoe UI Historic" panose="020B0502040204020203" pitchFamily="34" charset="0"/>
              </a:rPr>
              <a:t> </a:t>
            </a:r>
            <a:r>
              <a:rPr lang="el-GR" dirty="0" err="1">
                <a:solidFill>
                  <a:srgbClr val="050505"/>
                </a:solidFill>
                <a:latin typeface="Segoe UI Historic" panose="020B0502040204020203" pitchFamily="34" charset="0"/>
              </a:rPr>
              <a:t>Ζατέλη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64452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 txBox="1">
            <a:spLocks noGrp="1"/>
          </p:cNvSpPr>
          <p:nvPr>
            <p:ph type="title"/>
          </p:nvPr>
        </p:nvSpPr>
        <p:spPr>
          <a:xfrm>
            <a:off x="0" y="549047"/>
            <a:ext cx="10515600" cy="1325563"/>
          </a:xfrm>
        </p:spPr>
        <p:txBody>
          <a:bodyPr>
            <a:normAutofit/>
          </a:bodyPr>
          <a:lstStyle/>
          <a:p>
            <a:pPr lvl="0"/>
            <a:r>
              <a:rPr lang="el-GR" sz="1800" i="1" dirty="0">
                <a:latin typeface="Arial" panose="020B0604020202020204" pitchFamily="34" charset="0"/>
                <a:cs typeface="Arial" panose="020B0604020202020204" pitchFamily="34" charset="0"/>
              </a:rPr>
              <a:t>Εισαγωγικές δραστηριότητες</a:t>
            </a:r>
          </a:p>
        </p:txBody>
      </p:sp>
      <p:sp>
        <p:nvSpPr>
          <p:cNvPr id="3" name="Θέση περιεχομένου 2"/>
          <p:cNvSpPr txBox="1">
            <a:spLocks noGrp="1"/>
          </p:cNvSpPr>
          <p:nvPr>
            <p:ph idx="1"/>
          </p:nvPr>
        </p:nvSpPr>
        <p:spPr>
          <a:xfrm>
            <a:off x="1431471" y="2521629"/>
            <a:ext cx="10515600" cy="4351338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l-GR" dirty="0" smtClean="0">
                <a:latin typeface="+mj-lt"/>
              </a:rPr>
              <a:t>Τι </a:t>
            </a:r>
            <a:r>
              <a:rPr lang="el-GR" dirty="0">
                <a:latin typeface="+mj-lt"/>
              </a:rPr>
              <a:t>έρχεται στο νου όταν ακούμε τη λέξη «Κύπρος»;</a:t>
            </a:r>
          </a:p>
          <a:p>
            <a:pPr marL="0" lvl="0" indent="0">
              <a:buNone/>
            </a:pPr>
            <a:endParaRPr lang="el-GR" sz="2600" dirty="0">
              <a:latin typeface="+mj-lt"/>
            </a:endParaRPr>
          </a:p>
          <a:p>
            <a:pPr marL="0" lvl="0" indent="0">
              <a:buNone/>
            </a:pPr>
            <a:r>
              <a:rPr lang="el-GR" sz="1800" i="1" dirty="0" smtClean="0">
                <a:latin typeface="+mj-lt"/>
              </a:rPr>
              <a:t>(Οργανώνουμε </a:t>
            </a:r>
            <a:r>
              <a:rPr lang="el-GR" sz="1800" i="1" dirty="0">
                <a:latin typeface="+mj-lt"/>
              </a:rPr>
              <a:t>τις έννοιες-κλειδιά σε ομάδες και </a:t>
            </a:r>
            <a:r>
              <a:rPr lang="el-GR" sz="1800" i="1" dirty="0" smtClean="0">
                <a:latin typeface="+mj-lt"/>
              </a:rPr>
              <a:t/>
            </a:r>
            <a:br>
              <a:rPr lang="el-GR" sz="1800" i="1" dirty="0" smtClean="0">
                <a:latin typeface="+mj-lt"/>
              </a:rPr>
            </a:br>
            <a:r>
              <a:rPr lang="el-GR" sz="1800" i="1" dirty="0" smtClean="0">
                <a:latin typeface="+mj-lt"/>
              </a:rPr>
              <a:t>σχηματίζουμε </a:t>
            </a:r>
            <a:r>
              <a:rPr lang="el-GR" sz="1800" i="1" dirty="0">
                <a:latin typeface="+mj-lt"/>
              </a:rPr>
              <a:t>νοητικό χάρτη.</a:t>
            </a:r>
            <a:br>
              <a:rPr lang="el-GR" sz="1800" i="1" dirty="0">
                <a:latin typeface="+mj-lt"/>
              </a:rPr>
            </a:br>
            <a:r>
              <a:rPr lang="el-GR" sz="1800" i="1" dirty="0">
                <a:latin typeface="+mj-lt"/>
              </a:rPr>
              <a:t/>
            </a:r>
            <a:br>
              <a:rPr lang="el-GR" sz="1800" i="1" dirty="0">
                <a:latin typeface="+mj-lt"/>
              </a:rPr>
            </a:br>
            <a:r>
              <a:rPr lang="el-GR" sz="1800" i="1" dirty="0">
                <a:latin typeface="+mj-lt"/>
              </a:rPr>
              <a:t>Αντιστοιχούμε τις ομαδοποιημένες έννοιες σε ένα περίγραμμα ανθρώπινου σώματος στο χαρτί του μέτρου. Ποιες έννοιες στην καρδιά, ποιες στον </a:t>
            </a:r>
            <a:r>
              <a:rPr lang="el-GR" sz="1800" i="1" dirty="0" smtClean="0">
                <a:latin typeface="+mj-lt"/>
              </a:rPr>
              <a:t>νου;</a:t>
            </a:r>
            <a:endParaRPr lang="el-GR" sz="1800" i="1" dirty="0">
              <a:latin typeface="+mj-lt"/>
            </a:endParaRPr>
          </a:p>
          <a:p>
            <a:pPr marL="0" lvl="0" indent="0">
              <a:buNone/>
            </a:pPr>
            <a:endParaRPr lang="el-GR" sz="1800" i="1" dirty="0">
              <a:latin typeface="+mj-lt"/>
            </a:endParaRPr>
          </a:p>
          <a:p>
            <a:pPr marL="0" lvl="0" indent="0">
              <a:buNone/>
            </a:pPr>
            <a:r>
              <a:rPr lang="el-GR" sz="1800" i="1" dirty="0">
                <a:latin typeface="+mj-lt"/>
              </a:rPr>
              <a:t>Τι κυριαρχεί; Υπάρχουν αναδυόμενες ιστορίες πέραν του τραύματος</a:t>
            </a:r>
            <a:r>
              <a:rPr lang="el-GR" sz="1800" i="1" dirty="0" smtClean="0">
                <a:latin typeface="+mj-lt"/>
              </a:rPr>
              <a:t>;)</a:t>
            </a:r>
            <a:endParaRPr lang="el-GR" sz="1800" i="1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2223407" cy="95410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Καταιγισμός ιδεών</a:t>
            </a:r>
            <a:br>
              <a:rPr lang="el-GR" dirty="0" smtClean="0"/>
            </a:br>
            <a:r>
              <a:rPr lang="el-GR" dirty="0" smtClean="0"/>
              <a:t>Εννοιολογικός χάρτης</a:t>
            </a:r>
          </a:p>
          <a:p>
            <a:r>
              <a:rPr lang="el-GR" dirty="0" smtClean="0"/>
              <a:t>«Ρόλος στον τοίχο»</a:t>
            </a:r>
          </a:p>
          <a:p>
            <a:r>
              <a:rPr lang="el-GR" dirty="0" smtClean="0"/>
              <a:t>Γλώσσα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73867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9461068" y="3880022"/>
            <a:ext cx="2566176" cy="1036297"/>
          </a:xfrm>
        </p:spPr>
        <p:txBody>
          <a:bodyPr>
            <a:normAutofit fontScale="55000" lnSpcReduction="20000"/>
          </a:bodyPr>
          <a:lstStyle/>
          <a:p>
            <a:pPr marL="114300" indent="0">
              <a:buNone/>
            </a:pPr>
            <a:r>
              <a:rPr lang="el-GR" dirty="0" smtClean="0">
                <a:latin typeface="+mj-lt"/>
              </a:rPr>
              <a:t>Σας ευχαριστώ πολύ.</a:t>
            </a:r>
            <a:br>
              <a:rPr lang="el-GR" dirty="0" smtClean="0">
                <a:latin typeface="+mj-lt"/>
              </a:rPr>
            </a:br>
            <a:r>
              <a:rPr lang="el-GR" dirty="0" smtClean="0">
                <a:latin typeface="+mj-lt"/>
              </a:rPr>
              <a:t>Κι αν ν θέλετε να μου γράψετε</a:t>
            </a:r>
            <a:r>
              <a:rPr lang="en-US" dirty="0" smtClean="0">
                <a:latin typeface="+mj-lt"/>
              </a:rPr>
              <a:t> </a:t>
            </a:r>
            <a:r>
              <a:rPr lang="el-GR" dirty="0" smtClean="0">
                <a:latin typeface="+mj-lt"/>
              </a:rPr>
              <a:t>ή να μου στείλετε τις ιστορίες σας: </a:t>
            </a:r>
            <a:r>
              <a:rPr lang="en-US" dirty="0" smtClean="0">
                <a:latin typeface="+mj-lt"/>
              </a:rPr>
              <a:t>svoronou@gmail.com </a:t>
            </a:r>
          </a:p>
          <a:p>
            <a:pPr marL="114300" indent="0">
              <a:buNone/>
            </a:pPr>
            <a:endParaRPr lang="el-GR" dirty="0">
              <a:latin typeface="+mj-lt"/>
            </a:endParaRP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47" t="21021" r="26708" b="53033"/>
          <a:stretch/>
        </p:blipFill>
        <p:spPr>
          <a:xfrm>
            <a:off x="9895658" y="5005428"/>
            <a:ext cx="2026508" cy="1779373"/>
          </a:xfrm>
          <a:prstGeom prst="rect">
            <a:avLst/>
          </a:prstGeom>
        </p:spPr>
      </p:pic>
      <p:pic>
        <p:nvPicPr>
          <p:cNvPr id="6" name="Google Shape;85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44685" y="1648378"/>
            <a:ext cx="3095625" cy="447675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Ψαλίδισμα διαγώνιας γωνίας του ορθογωνίου 7"/>
          <p:cNvSpPr/>
          <p:nvPr/>
        </p:nvSpPr>
        <p:spPr>
          <a:xfrm>
            <a:off x="5132173" y="1894703"/>
            <a:ext cx="3023286" cy="3970638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Η δική σου ιστορία!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31289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 txBox="1">
            <a:spLocks noGrp="1"/>
          </p:cNvSpPr>
          <p:nvPr>
            <p:ph type="body" idx="1"/>
          </p:nvPr>
        </p:nvSpPr>
        <p:spPr>
          <a:xfrm>
            <a:off x="587829" y="-195488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lang="el-GR" sz="18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408" y="2114522"/>
            <a:ext cx="5422277" cy="4082656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038" y="2114522"/>
            <a:ext cx="5291648" cy="3984300"/>
          </a:xfrm>
          <a:prstGeom prst="rect">
            <a:avLst/>
          </a:prstGeom>
        </p:spPr>
      </p:pic>
      <p:pic>
        <p:nvPicPr>
          <p:cNvPr id="6" name="Google Shape;85;p1"/>
          <p:cNvPicPr preferRelativeResize="0"/>
          <p:nvPr/>
        </p:nvPicPr>
        <p:blipFill rotWithShape="1">
          <a:blip r:embed="rId5">
            <a:alphaModFix/>
          </a:blip>
          <a:srcRect l="31129" t="8444" r="7133" b="48314"/>
          <a:stretch/>
        </p:blipFill>
        <p:spPr>
          <a:xfrm>
            <a:off x="0" y="0"/>
            <a:ext cx="1433384" cy="14623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 txBox="1">
            <a:spLocks noGrp="1"/>
          </p:cNvSpPr>
          <p:nvPr>
            <p:ph type="body" idx="1"/>
          </p:nvPr>
        </p:nvSpPr>
        <p:spPr>
          <a:xfrm>
            <a:off x="669471" y="0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l-GR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l-GR" dirty="0" smtClean="0">
                <a:latin typeface="Arial"/>
                <a:ea typeface="Arial"/>
                <a:cs typeface="Arial"/>
                <a:sym typeface="Arial"/>
              </a:rPr>
              <a:t>Παρατηρήστε </a:t>
            </a:r>
            <a:r>
              <a:rPr lang="el-GR" dirty="0">
                <a:latin typeface="Arial"/>
                <a:ea typeface="Arial"/>
                <a:cs typeface="Arial"/>
                <a:sym typeface="Arial"/>
              </a:rPr>
              <a:t>το σχήμα του νησιού. Τι σας θυμίζει;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l-GR" sz="1800" i="1" dirty="0" smtClean="0">
                <a:latin typeface="Arial"/>
                <a:ea typeface="Arial"/>
                <a:cs typeface="Arial"/>
                <a:sym typeface="Arial"/>
              </a:rPr>
              <a:t>(Παιχνίδι </a:t>
            </a:r>
            <a:r>
              <a:rPr lang="el-GR" sz="1800" i="1" dirty="0">
                <a:latin typeface="Arial"/>
                <a:ea typeface="Arial"/>
                <a:cs typeface="Arial"/>
                <a:sym typeface="Arial"/>
              </a:rPr>
              <a:t>με τα σχήματα αλλά και αξιοποίηση της «μύτης του ξιφία» ή της </a:t>
            </a:r>
            <a:r>
              <a:rPr lang="el-GR" sz="1800" i="1" dirty="0" smtClean="0">
                <a:latin typeface="Arial"/>
                <a:ea typeface="Arial"/>
                <a:cs typeface="Arial"/>
                <a:sym typeface="Arial"/>
              </a:rPr>
              <a:t>κάννης </a:t>
            </a:r>
            <a:r>
              <a:rPr lang="el-GR" sz="1800" i="1" dirty="0">
                <a:latin typeface="Arial"/>
                <a:ea typeface="Arial"/>
                <a:cs typeface="Arial"/>
                <a:sym typeface="Arial"/>
              </a:rPr>
              <a:t>του όπλου για εισαγωγή του χάρτη. Προς τα πού στρέφεται</a:t>
            </a:r>
            <a:r>
              <a:rPr lang="el-GR" sz="1800" i="1" dirty="0" smtClean="0">
                <a:latin typeface="Arial"/>
                <a:ea typeface="Arial"/>
                <a:cs typeface="Arial"/>
                <a:sym typeface="Arial"/>
              </a:rPr>
              <a:t>;)</a:t>
            </a: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lang="el-GR" sz="18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0"/>
            <a:ext cx="2223407" cy="738664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Μεταφορική σκέψη</a:t>
            </a:r>
          </a:p>
          <a:p>
            <a:r>
              <a:rPr lang="el-GR" dirty="0" smtClean="0"/>
              <a:t>Αναλογική σκέψη</a:t>
            </a:r>
          </a:p>
          <a:p>
            <a:r>
              <a:rPr lang="el-GR" dirty="0" smtClean="0"/>
              <a:t>Εικαστική δραστηριότητα</a:t>
            </a:r>
            <a:endParaRPr lang="el-GR" dirty="0"/>
          </a:p>
        </p:txBody>
      </p:sp>
      <p:pic>
        <p:nvPicPr>
          <p:cNvPr id="8" name="Google Shape;97;p3" descr="https://upload.wikimedia.org/wikipedia/commons/thumb/d/d4/Flag_of_Cyprus.svg/1280px-Flag_of_Cyprus.sv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45972" y="3290207"/>
            <a:ext cx="5148943" cy="3486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3374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"/>
          <p:cNvSpPr txBox="1">
            <a:spLocks noGrp="1"/>
          </p:cNvSpPr>
          <p:nvPr>
            <p:ph type="title"/>
          </p:nvPr>
        </p:nvSpPr>
        <p:spPr>
          <a:xfrm>
            <a:off x="673600" y="268767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l-GR" dirty="0" smtClean="0">
                <a:latin typeface="Arial"/>
                <a:ea typeface="Arial"/>
                <a:cs typeface="Arial"/>
                <a:sym typeface="Arial"/>
              </a:rPr>
              <a:t>Πού </a:t>
            </a:r>
            <a:r>
              <a:rPr lang="el-GR" dirty="0">
                <a:latin typeface="Arial"/>
                <a:ea typeface="Arial"/>
                <a:cs typeface="Arial"/>
                <a:sym typeface="Arial"/>
              </a:rPr>
              <a:t>βρίσκεται; </a:t>
            </a:r>
            <a:br>
              <a:rPr lang="el-GR" dirty="0">
                <a:latin typeface="Arial"/>
                <a:ea typeface="Arial"/>
                <a:cs typeface="Arial"/>
                <a:sym typeface="Arial"/>
              </a:rPr>
            </a:br>
            <a:r>
              <a:rPr lang="el-GR" dirty="0">
                <a:latin typeface="Arial"/>
                <a:ea typeface="Arial"/>
                <a:cs typeface="Arial"/>
                <a:sym typeface="Arial"/>
              </a:rPr>
              <a:t>Ποιες χώρες είναι γύρω της;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38461"/>
              <a:buFont typeface="Arial"/>
              <a:buNone/>
            </a:pPr>
            <a:r>
              <a:rPr lang="el-GR" sz="2000" i="1" dirty="0" smtClean="0"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l-GR" sz="2000" i="1" dirty="0" smtClean="0">
                <a:latin typeface="Arial"/>
                <a:ea typeface="Arial"/>
                <a:cs typeface="Arial"/>
                <a:sym typeface="Arial"/>
              </a:rPr>
            </a:br>
            <a:r>
              <a:rPr lang="el-GR" sz="2000" i="1" dirty="0"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l-GR" sz="2000" i="1" dirty="0">
                <a:latin typeface="Arial"/>
                <a:ea typeface="Arial"/>
                <a:cs typeface="Arial"/>
                <a:sym typeface="Arial"/>
              </a:rPr>
            </a:br>
            <a:r>
              <a:rPr lang="el-GR" sz="2000" i="1" dirty="0" smtClean="0"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l-GR" sz="2000" i="1" dirty="0" smtClean="0">
                <a:latin typeface="Arial"/>
                <a:ea typeface="Arial"/>
                <a:cs typeface="Arial"/>
                <a:sym typeface="Arial"/>
              </a:rPr>
            </a:br>
            <a:r>
              <a:rPr lang="el-GR" sz="2000" i="1" dirty="0"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l-GR" sz="2000" i="1" dirty="0">
                <a:latin typeface="Arial"/>
                <a:ea typeface="Arial"/>
                <a:cs typeface="Arial"/>
                <a:sym typeface="Arial"/>
              </a:rPr>
            </a:br>
            <a:r>
              <a:rPr lang="el-GR" sz="2000" i="1" dirty="0" smtClean="0"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l-GR" sz="2000" i="1" dirty="0" smtClean="0">
                <a:latin typeface="Arial"/>
                <a:ea typeface="Arial"/>
                <a:cs typeface="Arial"/>
                <a:sym typeface="Arial"/>
              </a:rPr>
            </a:br>
            <a:r>
              <a:rPr lang="el-GR" sz="2000" i="1" dirty="0"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l-GR" sz="2000" i="1" dirty="0">
                <a:latin typeface="Arial"/>
                <a:ea typeface="Arial"/>
                <a:cs typeface="Arial"/>
                <a:sym typeface="Arial"/>
              </a:rPr>
            </a:br>
            <a:r>
              <a:rPr lang="el-GR" sz="2000" i="1" dirty="0" smtClean="0"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l-GR" sz="2000" i="1" dirty="0" smtClean="0">
                <a:latin typeface="Arial"/>
                <a:ea typeface="Arial"/>
                <a:cs typeface="Arial"/>
                <a:sym typeface="Arial"/>
              </a:rPr>
            </a:br>
            <a:r>
              <a:rPr lang="el-GR" sz="2000" i="1" dirty="0"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l-GR" sz="2000" i="1" dirty="0">
                <a:latin typeface="Arial"/>
                <a:ea typeface="Arial"/>
                <a:cs typeface="Arial"/>
                <a:sym typeface="Arial"/>
              </a:rPr>
            </a:br>
            <a:r>
              <a:rPr lang="el-GR" sz="2000" i="1" dirty="0" smtClean="0"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l-GR" sz="2000" i="1" dirty="0" smtClean="0">
                <a:latin typeface="Arial"/>
                <a:ea typeface="Arial"/>
                <a:cs typeface="Arial"/>
                <a:sym typeface="Arial"/>
              </a:rPr>
            </a:br>
            <a:r>
              <a:rPr lang="el-GR" sz="2000" i="1" dirty="0" smtClean="0"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l-GR" sz="2000" i="1" dirty="0" smtClean="0">
                <a:latin typeface="Arial"/>
                <a:ea typeface="Arial"/>
                <a:cs typeface="Arial"/>
                <a:sym typeface="Arial"/>
              </a:rPr>
              <a:t>Πρώτη </a:t>
            </a:r>
            <a:r>
              <a:rPr lang="el-GR" sz="2000" i="1" dirty="0">
                <a:latin typeface="Arial"/>
                <a:ea typeface="Arial"/>
                <a:cs typeface="Arial"/>
                <a:sym typeface="Arial"/>
              </a:rPr>
              <a:t>καταγραφή ιδεών, στη συνέχεια επαλήθευση με τον </a:t>
            </a:r>
            <a:r>
              <a:rPr lang="el-GR" sz="2000" i="1" dirty="0" smtClean="0">
                <a:latin typeface="Arial"/>
                <a:ea typeface="Arial"/>
                <a:cs typeface="Arial"/>
                <a:sym typeface="Arial"/>
              </a:rPr>
              <a:t>χάρτη)</a:t>
            </a:r>
            <a:endParaRPr sz="20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38461"/>
              <a:buFont typeface="Arial"/>
              <a:buNone/>
            </a:pPr>
            <a:endParaRPr sz="3177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2223407" cy="52322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Χώρος</a:t>
            </a:r>
          </a:p>
          <a:p>
            <a:r>
              <a:rPr lang="el-GR" dirty="0" smtClean="0"/>
              <a:t>Γεωγραφία</a:t>
            </a:r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2464" y="1777856"/>
            <a:ext cx="5130789" cy="386318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g30b244cd683_0_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22071" y="0"/>
            <a:ext cx="7347857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85;p1"/>
          <p:cNvPicPr preferRelativeResize="0"/>
          <p:nvPr/>
        </p:nvPicPr>
        <p:blipFill rotWithShape="1">
          <a:blip r:embed="rId4">
            <a:alphaModFix/>
          </a:blip>
          <a:srcRect r="66667" b="19133"/>
          <a:stretch/>
        </p:blipFill>
        <p:spPr>
          <a:xfrm>
            <a:off x="0" y="-32656"/>
            <a:ext cx="587829" cy="182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l-GR">
                <a:latin typeface="Arial"/>
                <a:ea typeface="Arial"/>
                <a:cs typeface="Arial"/>
                <a:sym typeface="Arial"/>
              </a:rPr>
              <a:t>Σε ποια χώρα βρίσκεται πιο κοντά η Κύπρος;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3" name="Google Shape;113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45413" y="2300306"/>
            <a:ext cx="4901175" cy="420497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0" y="0"/>
            <a:ext cx="2223407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Γεωγραφία</a:t>
            </a:r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6"/>
          <p:cNvSpPr txBox="1">
            <a:spLocks noGrp="1"/>
          </p:cNvSpPr>
          <p:nvPr>
            <p:ph type="title"/>
          </p:nvPr>
        </p:nvSpPr>
        <p:spPr>
          <a:xfrm>
            <a:off x="2223407" y="5478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l-GR" dirty="0">
                <a:latin typeface="Arial"/>
                <a:ea typeface="Arial"/>
                <a:cs typeface="Arial"/>
                <a:sym typeface="Arial"/>
              </a:rPr>
              <a:t>Την είπαν…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"/>
          <p:cNvSpPr txBox="1">
            <a:spLocks noGrp="1"/>
          </p:cNvSpPr>
          <p:nvPr>
            <p:ph type="body" idx="1"/>
          </p:nvPr>
        </p:nvSpPr>
        <p:spPr>
          <a:xfrm>
            <a:off x="2359218" y="1249723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l-GR" dirty="0">
                <a:latin typeface="Arial"/>
                <a:ea typeface="Arial"/>
                <a:cs typeface="Arial"/>
                <a:sym typeface="Arial"/>
              </a:rPr>
              <a:t>«Χρυσοπράσινο φύλλο ριγμένο στο πέλαγος»</a:t>
            </a:r>
            <a:br>
              <a:rPr lang="el-GR" dirty="0">
                <a:latin typeface="Arial"/>
                <a:ea typeface="Arial"/>
                <a:cs typeface="Arial"/>
                <a:sym typeface="Arial"/>
              </a:rPr>
            </a:br>
            <a:r>
              <a:rPr lang="el-GR" dirty="0">
                <a:latin typeface="Arial"/>
                <a:ea typeface="Arial"/>
                <a:cs typeface="Arial"/>
                <a:sym typeface="Arial"/>
              </a:rPr>
              <a:t>Συμφωνείτε;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l-GR" dirty="0">
                <a:latin typeface="Arial"/>
                <a:ea typeface="Arial"/>
                <a:cs typeface="Arial"/>
                <a:sym typeface="Arial"/>
              </a:rPr>
              <a:t>Ποιοι οι δημιουργοί του τραγουδιού;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pic>
        <p:nvPicPr>
          <p:cNvPr id="120" name="Google Shape;120;p6" descr="Η Κύπρος στην ανατολική Μεσόγειο - Μουσείο Κυκλαδικής Τέχνης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90909" y="2793379"/>
            <a:ext cx="5534108" cy="380736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0" y="0"/>
            <a:ext cx="2223407" cy="1600438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Μεταφορική σκέψη</a:t>
            </a:r>
          </a:p>
          <a:p>
            <a:r>
              <a:rPr lang="el-GR" dirty="0" smtClean="0"/>
              <a:t>Γεωγραφία</a:t>
            </a:r>
          </a:p>
          <a:p>
            <a:r>
              <a:rPr lang="el-GR" dirty="0" smtClean="0"/>
              <a:t>Γεωλογία</a:t>
            </a:r>
            <a:br>
              <a:rPr lang="el-GR" dirty="0" smtClean="0"/>
            </a:br>
            <a:r>
              <a:rPr lang="el-GR" dirty="0" err="1" smtClean="0"/>
              <a:t>Γεωστρατηγική</a:t>
            </a:r>
            <a:r>
              <a:rPr lang="el-GR" dirty="0" smtClean="0"/>
              <a:t> με απλές ερωτήσεις</a:t>
            </a:r>
            <a:br>
              <a:rPr lang="el-GR" dirty="0" smtClean="0"/>
            </a:br>
            <a:r>
              <a:rPr lang="el-GR" dirty="0" smtClean="0"/>
              <a:t>Ποίηση </a:t>
            </a:r>
            <a:br>
              <a:rPr lang="el-GR" dirty="0" smtClean="0"/>
            </a:br>
            <a:r>
              <a:rPr lang="el-GR" dirty="0" smtClean="0"/>
              <a:t>Μουσική</a:t>
            </a:r>
            <a:endParaRPr lang="el-G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1258</Words>
  <Application>Microsoft Office PowerPoint</Application>
  <PresentationFormat>Ευρεία οθόνη</PresentationFormat>
  <Paragraphs>168</Paragraphs>
  <Slides>30</Slides>
  <Notes>26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30</vt:i4>
      </vt:variant>
    </vt:vector>
  </HeadingPairs>
  <TitlesOfParts>
    <vt:vector size="37" baseType="lpstr">
      <vt:lpstr>Aptos</vt:lpstr>
      <vt:lpstr>Arial</vt:lpstr>
      <vt:lpstr>Calibri</vt:lpstr>
      <vt:lpstr>Segoe UI Historic</vt:lpstr>
      <vt:lpstr>Tahoma</vt:lpstr>
      <vt:lpstr>Times New Roman</vt:lpstr>
      <vt:lpstr>Θέμα του Office</vt:lpstr>
      <vt:lpstr>Ένα νησί</vt:lpstr>
      <vt:lpstr>Παρουσίαση του PowerPoint</vt:lpstr>
      <vt:lpstr>Εισαγωγικές δραστηριότητες</vt:lpstr>
      <vt:lpstr>Παρουσίαση του PowerPoint</vt:lpstr>
      <vt:lpstr>Παρουσίαση του PowerPoint</vt:lpstr>
      <vt:lpstr>Πού βρίσκεται;  Ποιες χώρες είναι γύρω της;              (Πρώτη καταγραφή ιδεών, στη συνέχεια επαλήθευση με τον χάρτη) </vt:lpstr>
      <vt:lpstr>Παρουσίαση του PowerPoint</vt:lpstr>
      <vt:lpstr>Σε ποια χώρα βρίσκεται πιο κοντά η Κύπρος;</vt:lpstr>
      <vt:lpstr>Την είπαν…</vt:lpstr>
      <vt:lpstr>«Το νησί που όλοι ήθελαν»</vt:lpstr>
      <vt:lpstr>+/-</vt:lpstr>
      <vt:lpstr>Τελικά είμαστε…;;;;</vt:lpstr>
      <vt:lpstr>Τι σχέση έχουν με την Κύπρο;</vt:lpstr>
      <vt:lpstr>Πώς λέγεται η τοποθεσία με τα ορυχεία χαλκού; Εκεί εγκαταστάθηκαν οι Φ_ _ _ _ _ _ _</vt:lpstr>
      <vt:lpstr>Το όνομα του νησιού (Kύπρος) προέρχεται από….</vt:lpstr>
      <vt:lpstr>Τι φαντάζεστε ότι είναι αυτό;</vt:lpstr>
      <vt:lpstr>Έχει το σχήμα δέρματος βοδιού</vt:lpstr>
      <vt:lpstr>Παρουσίαση του PowerPoint</vt:lpstr>
      <vt:lpstr>Ο θεός του ταλάντου Τι σχέση έχει με το «ταλέντο»;</vt:lpstr>
      <vt:lpstr>Ποιος είναι ο σημερινός χαλκός που βρίσκεται στο υπέδαφος της Κύπρου και της περιοχής; </vt:lpstr>
      <vt:lpstr>Τι σκέψη γεννάει αυτός ο χάρτης της Κύπρου μετά την εισβολή του 1974;</vt:lpstr>
      <vt:lpstr>Παρουσίαση του PowerPoint</vt:lpstr>
      <vt:lpstr>Ποιος και με τι κριτήρια αποφασίζει τελικά ποιανού είναι ένα νησί; </vt:lpstr>
      <vt:lpstr>Με τι κριτήρια αποφασίζουμε ποιανού είναι το νησί;</vt:lpstr>
      <vt:lpstr>Μια εικόνα από το μέλλον,  η Κύπρος 500 χρόνια μετά</vt:lpstr>
      <vt:lpstr>Ας ανοίξουμε πάλι λίγο το βιβλίο με ένα παιχνίδι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Ένα νησί</dc:title>
  <dc:creator>Λογαριασμός Microsoft</dc:creator>
  <cp:lastModifiedBy>Λογαριασμός Microsoft</cp:lastModifiedBy>
  <cp:revision>23</cp:revision>
  <dcterms:created xsi:type="dcterms:W3CDTF">2024-04-12T02:29:43Z</dcterms:created>
  <dcterms:modified xsi:type="dcterms:W3CDTF">2024-10-15T05:26:28Z</dcterms:modified>
</cp:coreProperties>
</file>